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76" r:id="rId3"/>
    <p:sldId id="289" r:id="rId4"/>
    <p:sldId id="261" r:id="rId5"/>
    <p:sldId id="262" r:id="rId6"/>
    <p:sldId id="259" r:id="rId7"/>
    <p:sldId id="288" r:id="rId8"/>
    <p:sldId id="263" r:id="rId9"/>
    <p:sldId id="290" r:id="rId10"/>
    <p:sldId id="291" r:id="rId11"/>
    <p:sldId id="264" r:id="rId12"/>
    <p:sldId id="265" r:id="rId13"/>
    <p:sldId id="281" r:id="rId14"/>
    <p:sldId id="275" r:id="rId15"/>
    <p:sldId id="279" r:id="rId16"/>
    <p:sldId id="282" r:id="rId17"/>
    <p:sldId id="266" r:id="rId18"/>
    <p:sldId id="283" r:id="rId19"/>
    <p:sldId id="278" r:id="rId20"/>
    <p:sldId id="267" r:id="rId21"/>
    <p:sldId id="268" r:id="rId22"/>
    <p:sldId id="277" r:id="rId23"/>
    <p:sldId id="285" r:id="rId24"/>
    <p:sldId id="269" r:id="rId25"/>
    <p:sldId id="270" r:id="rId26"/>
    <p:sldId id="287" r:id="rId27"/>
    <p:sldId id="271" r:id="rId28"/>
    <p:sldId id="280" r:id="rId29"/>
    <p:sldId id="286" r:id="rId30"/>
    <p:sldId id="272" r:id="rId31"/>
    <p:sldId id="260" r:id="rId32"/>
    <p:sldId id="284" r:id="rId33"/>
    <p:sldId id="273" r:id="rId34"/>
    <p:sldId id="274" r:id="rId3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31857E9-8DCC-454C-9C33-CA0BFB1ACDF1}" v="1" dt="2024-04-08T13:54:01.37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104" d="100"/>
          <a:sy n="104" d="100"/>
        </p:scale>
        <p:origin x="138" y="186"/>
      </p:cViewPr>
      <p:guideLst/>
    </p:cSldViewPr>
  </p:slideViewPr>
  <p:notesTextViewPr>
    <p:cViewPr>
      <p:scale>
        <a:sx n="1" d="1"/>
        <a:sy n="1" d="1"/>
      </p:scale>
      <p:origin x="0" y="0"/>
    </p:cViewPr>
  </p:notesTextViewPr>
  <p:sorterViewPr>
    <p:cViewPr varScale="1">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40"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FD740D-F7D2-0C70-E9C9-BC334AFC163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81DC5E27-2974-C40F-7BB4-46B2773AEE7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99A1363B-68E8-3F8B-8510-C2552B3DCEC3}"/>
              </a:ext>
            </a:extLst>
          </p:cNvPr>
          <p:cNvSpPr>
            <a:spLocks noGrp="1"/>
          </p:cNvSpPr>
          <p:nvPr>
            <p:ph type="dt" sz="half" idx="10"/>
          </p:nvPr>
        </p:nvSpPr>
        <p:spPr/>
        <p:txBody>
          <a:bodyPr/>
          <a:lstStyle/>
          <a:p>
            <a:fld id="{218F5E24-2FCA-4A74-9054-C34D1FE4B8A5}" type="datetimeFigureOut">
              <a:rPr lang="en-GB" smtClean="0"/>
              <a:t>08/04/2024</a:t>
            </a:fld>
            <a:endParaRPr lang="en-GB"/>
          </a:p>
        </p:txBody>
      </p:sp>
      <p:sp>
        <p:nvSpPr>
          <p:cNvPr id="5" name="Footer Placeholder 4">
            <a:extLst>
              <a:ext uri="{FF2B5EF4-FFF2-40B4-BE49-F238E27FC236}">
                <a16:creationId xmlns:a16="http://schemas.microsoft.com/office/drawing/2014/main" id="{07B877EA-4256-BE9D-2686-B6C2DF1A2144}"/>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2FA6422-2E16-8DEA-B2B1-B536CD045432}"/>
              </a:ext>
            </a:extLst>
          </p:cNvPr>
          <p:cNvSpPr>
            <a:spLocks noGrp="1"/>
          </p:cNvSpPr>
          <p:nvPr>
            <p:ph type="sldNum" sz="quarter" idx="12"/>
          </p:nvPr>
        </p:nvSpPr>
        <p:spPr/>
        <p:txBody>
          <a:bodyPr/>
          <a:lstStyle/>
          <a:p>
            <a:fld id="{B7DDAF84-DC8B-4CAA-979D-EAE6B70415F5}" type="slidenum">
              <a:rPr lang="en-GB" smtClean="0"/>
              <a:t>‹#›</a:t>
            </a:fld>
            <a:endParaRPr lang="en-GB"/>
          </a:p>
        </p:txBody>
      </p:sp>
    </p:spTree>
    <p:extLst>
      <p:ext uri="{BB962C8B-B14F-4D97-AF65-F5344CB8AC3E}">
        <p14:creationId xmlns:p14="http://schemas.microsoft.com/office/powerpoint/2010/main" val="164626627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E8645C-84AB-9B82-3D10-81E18AE4A86B}"/>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0FB5C6FA-DD99-EC14-4D79-EEDA886B56E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1AE82EDB-8D07-6525-2EB1-F0984213F767}"/>
              </a:ext>
            </a:extLst>
          </p:cNvPr>
          <p:cNvSpPr>
            <a:spLocks noGrp="1"/>
          </p:cNvSpPr>
          <p:nvPr>
            <p:ph type="dt" sz="half" idx="10"/>
          </p:nvPr>
        </p:nvSpPr>
        <p:spPr/>
        <p:txBody>
          <a:bodyPr/>
          <a:lstStyle/>
          <a:p>
            <a:fld id="{218F5E24-2FCA-4A74-9054-C34D1FE4B8A5}" type="datetimeFigureOut">
              <a:rPr lang="en-GB" smtClean="0"/>
              <a:t>08/04/2024</a:t>
            </a:fld>
            <a:endParaRPr lang="en-GB"/>
          </a:p>
        </p:txBody>
      </p:sp>
      <p:sp>
        <p:nvSpPr>
          <p:cNvPr id="5" name="Footer Placeholder 4">
            <a:extLst>
              <a:ext uri="{FF2B5EF4-FFF2-40B4-BE49-F238E27FC236}">
                <a16:creationId xmlns:a16="http://schemas.microsoft.com/office/drawing/2014/main" id="{1A8C3548-1A3B-B55B-CB3A-5FE7BE523B30}"/>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7CACBBEB-BD1A-5F91-8BC6-04BB9C54E82C}"/>
              </a:ext>
            </a:extLst>
          </p:cNvPr>
          <p:cNvSpPr>
            <a:spLocks noGrp="1"/>
          </p:cNvSpPr>
          <p:nvPr>
            <p:ph type="sldNum" sz="quarter" idx="12"/>
          </p:nvPr>
        </p:nvSpPr>
        <p:spPr/>
        <p:txBody>
          <a:bodyPr/>
          <a:lstStyle/>
          <a:p>
            <a:fld id="{B7DDAF84-DC8B-4CAA-979D-EAE6B70415F5}" type="slidenum">
              <a:rPr lang="en-GB" smtClean="0"/>
              <a:t>‹#›</a:t>
            </a:fld>
            <a:endParaRPr lang="en-GB"/>
          </a:p>
        </p:txBody>
      </p:sp>
    </p:spTree>
    <p:extLst>
      <p:ext uri="{BB962C8B-B14F-4D97-AF65-F5344CB8AC3E}">
        <p14:creationId xmlns:p14="http://schemas.microsoft.com/office/powerpoint/2010/main" val="19683974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A76D09-7030-3132-9BD5-4A902A587C2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355C0C5D-AD7C-88A1-00D5-59BDA7642BB3}"/>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A157944-3E3B-0F66-43EF-B8C4C7EC14CD}"/>
              </a:ext>
            </a:extLst>
          </p:cNvPr>
          <p:cNvSpPr>
            <a:spLocks noGrp="1"/>
          </p:cNvSpPr>
          <p:nvPr>
            <p:ph type="dt" sz="half" idx="10"/>
          </p:nvPr>
        </p:nvSpPr>
        <p:spPr/>
        <p:txBody>
          <a:bodyPr/>
          <a:lstStyle/>
          <a:p>
            <a:fld id="{218F5E24-2FCA-4A74-9054-C34D1FE4B8A5}" type="datetimeFigureOut">
              <a:rPr lang="en-GB" smtClean="0"/>
              <a:t>08/04/2024</a:t>
            </a:fld>
            <a:endParaRPr lang="en-GB"/>
          </a:p>
        </p:txBody>
      </p:sp>
      <p:sp>
        <p:nvSpPr>
          <p:cNvPr id="5" name="Footer Placeholder 4">
            <a:extLst>
              <a:ext uri="{FF2B5EF4-FFF2-40B4-BE49-F238E27FC236}">
                <a16:creationId xmlns:a16="http://schemas.microsoft.com/office/drawing/2014/main" id="{3A5BB321-F7EE-4CE4-9225-5A3C0DAADBDF}"/>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AA54EE04-1A3B-6DC5-53B8-135170392207}"/>
              </a:ext>
            </a:extLst>
          </p:cNvPr>
          <p:cNvSpPr>
            <a:spLocks noGrp="1"/>
          </p:cNvSpPr>
          <p:nvPr>
            <p:ph type="sldNum" sz="quarter" idx="12"/>
          </p:nvPr>
        </p:nvSpPr>
        <p:spPr/>
        <p:txBody>
          <a:bodyPr/>
          <a:lstStyle/>
          <a:p>
            <a:fld id="{B7DDAF84-DC8B-4CAA-979D-EAE6B70415F5}" type="slidenum">
              <a:rPr lang="en-GB" smtClean="0"/>
              <a:t>‹#›</a:t>
            </a:fld>
            <a:endParaRPr lang="en-GB"/>
          </a:p>
        </p:txBody>
      </p:sp>
    </p:spTree>
    <p:extLst>
      <p:ext uri="{BB962C8B-B14F-4D97-AF65-F5344CB8AC3E}">
        <p14:creationId xmlns:p14="http://schemas.microsoft.com/office/powerpoint/2010/main" val="3451900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D0EB14-B85E-1DB8-D4F5-8C19B1E0CE56}"/>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2C3FB716-71CA-F350-1014-1B5036176B69}"/>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6D82354B-AADA-D378-B6B9-017AFC633D2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E2C3E207-9ED1-5F43-79CA-E29143158FA6}"/>
              </a:ext>
            </a:extLst>
          </p:cNvPr>
          <p:cNvSpPr>
            <a:spLocks noGrp="1"/>
          </p:cNvSpPr>
          <p:nvPr>
            <p:ph type="dt" sz="half" idx="10"/>
          </p:nvPr>
        </p:nvSpPr>
        <p:spPr/>
        <p:txBody>
          <a:bodyPr/>
          <a:lstStyle/>
          <a:p>
            <a:fld id="{218F5E24-2FCA-4A74-9054-C34D1FE4B8A5}" type="datetimeFigureOut">
              <a:rPr lang="en-GB" smtClean="0"/>
              <a:t>08/04/2024</a:t>
            </a:fld>
            <a:endParaRPr lang="en-GB"/>
          </a:p>
        </p:txBody>
      </p:sp>
      <p:sp>
        <p:nvSpPr>
          <p:cNvPr id="6" name="Footer Placeholder 5">
            <a:extLst>
              <a:ext uri="{FF2B5EF4-FFF2-40B4-BE49-F238E27FC236}">
                <a16:creationId xmlns:a16="http://schemas.microsoft.com/office/drawing/2014/main" id="{BA406053-32FE-25FC-4CBA-C5D8419406FB}"/>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AB9EDD2B-277C-81F6-8F60-1792C83CE0EC}"/>
              </a:ext>
            </a:extLst>
          </p:cNvPr>
          <p:cNvSpPr>
            <a:spLocks noGrp="1"/>
          </p:cNvSpPr>
          <p:nvPr>
            <p:ph type="sldNum" sz="quarter" idx="12"/>
          </p:nvPr>
        </p:nvSpPr>
        <p:spPr/>
        <p:txBody>
          <a:bodyPr/>
          <a:lstStyle/>
          <a:p>
            <a:fld id="{B7DDAF84-DC8B-4CAA-979D-EAE6B70415F5}" type="slidenum">
              <a:rPr lang="en-GB" smtClean="0"/>
              <a:t>‹#›</a:t>
            </a:fld>
            <a:endParaRPr lang="en-GB"/>
          </a:p>
        </p:txBody>
      </p:sp>
    </p:spTree>
    <p:extLst>
      <p:ext uri="{BB962C8B-B14F-4D97-AF65-F5344CB8AC3E}">
        <p14:creationId xmlns:p14="http://schemas.microsoft.com/office/powerpoint/2010/main" val="216294126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7D2A2E-22D0-BF64-5AD8-39C9BE0BEDB8}"/>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5A339A26-31C0-D1D7-4A36-9F1EBBEEED2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68545B4-3907-FACF-D7BB-60F50BFBE573}"/>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B1D8BCBE-0340-2911-8BE1-6027FE624CC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9CDFEC03-7D82-654C-6B86-C49EBBC1615A}"/>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6866330D-7B2A-A66B-BC6C-AA778773A41B}"/>
              </a:ext>
            </a:extLst>
          </p:cNvPr>
          <p:cNvSpPr>
            <a:spLocks noGrp="1"/>
          </p:cNvSpPr>
          <p:nvPr>
            <p:ph type="dt" sz="half" idx="10"/>
          </p:nvPr>
        </p:nvSpPr>
        <p:spPr/>
        <p:txBody>
          <a:bodyPr/>
          <a:lstStyle/>
          <a:p>
            <a:fld id="{218F5E24-2FCA-4A74-9054-C34D1FE4B8A5}" type="datetimeFigureOut">
              <a:rPr lang="en-GB" smtClean="0"/>
              <a:t>08/04/2024</a:t>
            </a:fld>
            <a:endParaRPr lang="en-GB"/>
          </a:p>
        </p:txBody>
      </p:sp>
      <p:sp>
        <p:nvSpPr>
          <p:cNvPr id="8" name="Footer Placeholder 7">
            <a:extLst>
              <a:ext uri="{FF2B5EF4-FFF2-40B4-BE49-F238E27FC236}">
                <a16:creationId xmlns:a16="http://schemas.microsoft.com/office/drawing/2014/main" id="{038BC5C5-1966-C247-3C56-560A5BBFDD6F}"/>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DC701EF7-126F-A254-7508-CD6135248F13}"/>
              </a:ext>
            </a:extLst>
          </p:cNvPr>
          <p:cNvSpPr>
            <a:spLocks noGrp="1"/>
          </p:cNvSpPr>
          <p:nvPr>
            <p:ph type="sldNum" sz="quarter" idx="12"/>
          </p:nvPr>
        </p:nvSpPr>
        <p:spPr/>
        <p:txBody>
          <a:bodyPr/>
          <a:lstStyle/>
          <a:p>
            <a:fld id="{B7DDAF84-DC8B-4CAA-979D-EAE6B70415F5}" type="slidenum">
              <a:rPr lang="en-GB" smtClean="0"/>
              <a:t>‹#›</a:t>
            </a:fld>
            <a:endParaRPr lang="en-GB"/>
          </a:p>
        </p:txBody>
      </p:sp>
    </p:spTree>
    <p:extLst>
      <p:ext uri="{BB962C8B-B14F-4D97-AF65-F5344CB8AC3E}">
        <p14:creationId xmlns:p14="http://schemas.microsoft.com/office/powerpoint/2010/main" val="184390054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5771F9-A131-AD2F-5424-5E7057AD3D3F}"/>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1CA0F6C9-713B-F523-91DB-73AD20D6B3D8}"/>
              </a:ext>
            </a:extLst>
          </p:cNvPr>
          <p:cNvSpPr>
            <a:spLocks noGrp="1"/>
          </p:cNvSpPr>
          <p:nvPr>
            <p:ph type="dt" sz="half" idx="10"/>
          </p:nvPr>
        </p:nvSpPr>
        <p:spPr/>
        <p:txBody>
          <a:bodyPr/>
          <a:lstStyle/>
          <a:p>
            <a:fld id="{218F5E24-2FCA-4A74-9054-C34D1FE4B8A5}" type="datetimeFigureOut">
              <a:rPr lang="en-GB" smtClean="0"/>
              <a:t>08/04/2024</a:t>
            </a:fld>
            <a:endParaRPr lang="en-GB"/>
          </a:p>
        </p:txBody>
      </p:sp>
      <p:sp>
        <p:nvSpPr>
          <p:cNvPr id="4" name="Footer Placeholder 3">
            <a:extLst>
              <a:ext uri="{FF2B5EF4-FFF2-40B4-BE49-F238E27FC236}">
                <a16:creationId xmlns:a16="http://schemas.microsoft.com/office/drawing/2014/main" id="{4DD31DE9-260A-8E8A-732C-14258B7EF9A3}"/>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9D49A8D7-F479-381E-66BC-6E590C9B96C0}"/>
              </a:ext>
            </a:extLst>
          </p:cNvPr>
          <p:cNvSpPr>
            <a:spLocks noGrp="1"/>
          </p:cNvSpPr>
          <p:nvPr>
            <p:ph type="sldNum" sz="quarter" idx="12"/>
          </p:nvPr>
        </p:nvSpPr>
        <p:spPr/>
        <p:txBody>
          <a:bodyPr/>
          <a:lstStyle/>
          <a:p>
            <a:fld id="{B7DDAF84-DC8B-4CAA-979D-EAE6B70415F5}" type="slidenum">
              <a:rPr lang="en-GB" smtClean="0"/>
              <a:t>‹#›</a:t>
            </a:fld>
            <a:endParaRPr lang="en-GB"/>
          </a:p>
        </p:txBody>
      </p:sp>
    </p:spTree>
    <p:extLst>
      <p:ext uri="{BB962C8B-B14F-4D97-AF65-F5344CB8AC3E}">
        <p14:creationId xmlns:p14="http://schemas.microsoft.com/office/powerpoint/2010/main" val="37351521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FB33354-5BC1-01D8-6288-BEDF45A3611D}"/>
              </a:ext>
            </a:extLst>
          </p:cNvPr>
          <p:cNvSpPr>
            <a:spLocks noGrp="1"/>
          </p:cNvSpPr>
          <p:nvPr>
            <p:ph type="dt" sz="half" idx="10"/>
          </p:nvPr>
        </p:nvSpPr>
        <p:spPr/>
        <p:txBody>
          <a:bodyPr/>
          <a:lstStyle/>
          <a:p>
            <a:fld id="{218F5E24-2FCA-4A74-9054-C34D1FE4B8A5}" type="datetimeFigureOut">
              <a:rPr lang="en-GB" smtClean="0"/>
              <a:t>08/04/2024</a:t>
            </a:fld>
            <a:endParaRPr lang="en-GB"/>
          </a:p>
        </p:txBody>
      </p:sp>
      <p:sp>
        <p:nvSpPr>
          <p:cNvPr id="3" name="Footer Placeholder 2">
            <a:extLst>
              <a:ext uri="{FF2B5EF4-FFF2-40B4-BE49-F238E27FC236}">
                <a16:creationId xmlns:a16="http://schemas.microsoft.com/office/drawing/2014/main" id="{3C7D311A-7093-4BED-8197-F5FA381E9D63}"/>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260E6965-2F9D-857B-0F08-A054F7814801}"/>
              </a:ext>
            </a:extLst>
          </p:cNvPr>
          <p:cNvSpPr>
            <a:spLocks noGrp="1"/>
          </p:cNvSpPr>
          <p:nvPr>
            <p:ph type="sldNum" sz="quarter" idx="12"/>
          </p:nvPr>
        </p:nvSpPr>
        <p:spPr/>
        <p:txBody>
          <a:bodyPr/>
          <a:lstStyle/>
          <a:p>
            <a:fld id="{B7DDAF84-DC8B-4CAA-979D-EAE6B70415F5}" type="slidenum">
              <a:rPr lang="en-GB" smtClean="0"/>
              <a:t>‹#›</a:t>
            </a:fld>
            <a:endParaRPr lang="en-GB"/>
          </a:p>
        </p:txBody>
      </p:sp>
    </p:spTree>
    <p:extLst>
      <p:ext uri="{BB962C8B-B14F-4D97-AF65-F5344CB8AC3E}">
        <p14:creationId xmlns:p14="http://schemas.microsoft.com/office/powerpoint/2010/main" val="424890863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5E99F0-454D-2212-17DB-92FB12D49E2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BA9BC0B7-1403-F0FA-69A2-EE9D177733A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3E6DAAC5-F3DB-D3CB-D9C8-1631E5B155A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2BE5B21-600C-FCCC-B28F-02B4466DE752}"/>
              </a:ext>
            </a:extLst>
          </p:cNvPr>
          <p:cNvSpPr>
            <a:spLocks noGrp="1"/>
          </p:cNvSpPr>
          <p:nvPr>
            <p:ph type="dt" sz="half" idx="10"/>
          </p:nvPr>
        </p:nvSpPr>
        <p:spPr/>
        <p:txBody>
          <a:bodyPr/>
          <a:lstStyle/>
          <a:p>
            <a:fld id="{218F5E24-2FCA-4A74-9054-C34D1FE4B8A5}" type="datetimeFigureOut">
              <a:rPr lang="en-GB" smtClean="0"/>
              <a:t>08/04/2024</a:t>
            </a:fld>
            <a:endParaRPr lang="en-GB"/>
          </a:p>
        </p:txBody>
      </p:sp>
      <p:sp>
        <p:nvSpPr>
          <p:cNvPr id="6" name="Footer Placeholder 5">
            <a:extLst>
              <a:ext uri="{FF2B5EF4-FFF2-40B4-BE49-F238E27FC236}">
                <a16:creationId xmlns:a16="http://schemas.microsoft.com/office/drawing/2014/main" id="{90340767-46BB-FC3D-B096-249054B7CBF8}"/>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2CB53BA2-DE1A-46EE-3D87-963177DF85F2}"/>
              </a:ext>
            </a:extLst>
          </p:cNvPr>
          <p:cNvSpPr>
            <a:spLocks noGrp="1"/>
          </p:cNvSpPr>
          <p:nvPr>
            <p:ph type="sldNum" sz="quarter" idx="12"/>
          </p:nvPr>
        </p:nvSpPr>
        <p:spPr/>
        <p:txBody>
          <a:bodyPr/>
          <a:lstStyle/>
          <a:p>
            <a:fld id="{B7DDAF84-DC8B-4CAA-979D-EAE6B70415F5}" type="slidenum">
              <a:rPr lang="en-GB" smtClean="0"/>
              <a:t>‹#›</a:t>
            </a:fld>
            <a:endParaRPr lang="en-GB"/>
          </a:p>
        </p:txBody>
      </p:sp>
    </p:spTree>
    <p:extLst>
      <p:ext uri="{BB962C8B-B14F-4D97-AF65-F5344CB8AC3E}">
        <p14:creationId xmlns:p14="http://schemas.microsoft.com/office/powerpoint/2010/main" val="47471197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4A35C6-C582-2952-705E-570C88E6DA4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BCC6F1F9-B7BB-96A1-7764-D70F26E1ADC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6657C126-FA52-9850-6C29-AFA6BB69F05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1B54877-292C-006D-0082-76AB29A6351B}"/>
              </a:ext>
            </a:extLst>
          </p:cNvPr>
          <p:cNvSpPr>
            <a:spLocks noGrp="1"/>
          </p:cNvSpPr>
          <p:nvPr>
            <p:ph type="dt" sz="half" idx="10"/>
          </p:nvPr>
        </p:nvSpPr>
        <p:spPr/>
        <p:txBody>
          <a:bodyPr/>
          <a:lstStyle/>
          <a:p>
            <a:fld id="{218F5E24-2FCA-4A74-9054-C34D1FE4B8A5}" type="datetimeFigureOut">
              <a:rPr lang="en-GB" smtClean="0"/>
              <a:t>08/04/2024</a:t>
            </a:fld>
            <a:endParaRPr lang="en-GB"/>
          </a:p>
        </p:txBody>
      </p:sp>
      <p:sp>
        <p:nvSpPr>
          <p:cNvPr id="6" name="Footer Placeholder 5">
            <a:extLst>
              <a:ext uri="{FF2B5EF4-FFF2-40B4-BE49-F238E27FC236}">
                <a16:creationId xmlns:a16="http://schemas.microsoft.com/office/drawing/2014/main" id="{E6C3AAD7-39BA-6F85-9573-BF959EE95AB4}"/>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863998E5-67D0-5365-9F31-E3F00E4063EC}"/>
              </a:ext>
            </a:extLst>
          </p:cNvPr>
          <p:cNvSpPr>
            <a:spLocks noGrp="1"/>
          </p:cNvSpPr>
          <p:nvPr>
            <p:ph type="sldNum" sz="quarter" idx="12"/>
          </p:nvPr>
        </p:nvSpPr>
        <p:spPr/>
        <p:txBody>
          <a:bodyPr/>
          <a:lstStyle/>
          <a:p>
            <a:fld id="{B7DDAF84-DC8B-4CAA-979D-EAE6B70415F5}" type="slidenum">
              <a:rPr lang="en-GB" smtClean="0"/>
              <a:t>‹#›</a:t>
            </a:fld>
            <a:endParaRPr lang="en-GB"/>
          </a:p>
        </p:txBody>
      </p:sp>
    </p:spTree>
    <p:extLst>
      <p:ext uri="{BB962C8B-B14F-4D97-AF65-F5344CB8AC3E}">
        <p14:creationId xmlns:p14="http://schemas.microsoft.com/office/powerpoint/2010/main" val="107198713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08CDBC-5033-E096-7A93-03C882900E83}"/>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D193C792-7629-C4F8-0426-2DD57A83B6B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DF32BC40-4B6E-602D-8783-D97C914BD126}"/>
              </a:ext>
            </a:extLst>
          </p:cNvPr>
          <p:cNvSpPr>
            <a:spLocks noGrp="1"/>
          </p:cNvSpPr>
          <p:nvPr>
            <p:ph type="dt" sz="half" idx="10"/>
          </p:nvPr>
        </p:nvSpPr>
        <p:spPr/>
        <p:txBody>
          <a:bodyPr/>
          <a:lstStyle/>
          <a:p>
            <a:fld id="{218F5E24-2FCA-4A74-9054-C34D1FE4B8A5}" type="datetimeFigureOut">
              <a:rPr lang="en-GB" smtClean="0"/>
              <a:t>08/04/2024</a:t>
            </a:fld>
            <a:endParaRPr lang="en-GB"/>
          </a:p>
        </p:txBody>
      </p:sp>
      <p:sp>
        <p:nvSpPr>
          <p:cNvPr id="5" name="Footer Placeholder 4">
            <a:extLst>
              <a:ext uri="{FF2B5EF4-FFF2-40B4-BE49-F238E27FC236}">
                <a16:creationId xmlns:a16="http://schemas.microsoft.com/office/drawing/2014/main" id="{D9C0A68F-5F74-50FD-87E4-C8E2F1AF5769}"/>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78888396-D872-D628-5A2E-25649C5C2494}"/>
              </a:ext>
            </a:extLst>
          </p:cNvPr>
          <p:cNvSpPr>
            <a:spLocks noGrp="1"/>
          </p:cNvSpPr>
          <p:nvPr>
            <p:ph type="sldNum" sz="quarter" idx="12"/>
          </p:nvPr>
        </p:nvSpPr>
        <p:spPr/>
        <p:txBody>
          <a:bodyPr/>
          <a:lstStyle/>
          <a:p>
            <a:fld id="{B7DDAF84-DC8B-4CAA-979D-EAE6B70415F5}" type="slidenum">
              <a:rPr lang="en-GB" smtClean="0"/>
              <a:t>‹#›</a:t>
            </a:fld>
            <a:endParaRPr lang="en-GB"/>
          </a:p>
        </p:txBody>
      </p:sp>
    </p:spTree>
    <p:extLst>
      <p:ext uri="{BB962C8B-B14F-4D97-AF65-F5344CB8AC3E}">
        <p14:creationId xmlns:p14="http://schemas.microsoft.com/office/powerpoint/2010/main" val="6720668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EF56C7B-EF50-9ADC-9F7C-BA64CF0C67BD}"/>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E228458C-F9AE-1DDF-CF31-3E675E42133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2D7A5A46-9280-5325-84E7-5CB1353E4A90}"/>
              </a:ext>
            </a:extLst>
          </p:cNvPr>
          <p:cNvSpPr>
            <a:spLocks noGrp="1"/>
          </p:cNvSpPr>
          <p:nvPr>
            <p:ph type="dt" sz="half" idx="10"/>
          </p:nvPr>
        </p:nvSpPr>
        <p:spPr/>
        <p:txBody>
          <a:bodyPr/>
          <a:lstStyle/>
          <a:p>
            <a:fld id="{218F5E24-2FCA-4A74-9054-C34D1FE4B8A5}" type="datetimeFigureOut">
              <a:rPr lang="en-GB" smtClean="0"/>
              <a:t>08/04/2024</a:t>
            </a:fld>
            <a:endParaRPr lang="en-GB"/>
          </a:p>
        </p:txBody>
      </p:sp>
      <p:sp>
        <p:nvSpPr>
          <p:cNvPr id="5" name="Footer Placeholder 4">
            <a:extLst>
              <a:ext uri="{FF2B5EF4-FFF2-40B4-BE49-F238E27FC236}">
                <a16:creationId xmlns:a16="http://schemas.microsoft.com/office/drawing/2014/main" id="{FEFBB17F-EB6C-1A02-4AC9-EE13030EE561}"/>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E82D2136-2A4E-2C6F-17CA-A133B42CE413}"/>
              </a:ext>
            </a:extLst>
          </p:cNvPr>
          <p:cNvSpPr>
            <a:spLocks noGrp="1"/>
          </p:cNvSpPr>
          <p:nvPr>
            <p:ph type="sldNum" sz="quarter" idx="12"/>
          </p:nvPr>
        </p:nvSpPr>
        <p:spPr/>
        <p:txBody>
          <a:bodyPr/>
          <a:lstStyle/>
          <a:p>
            <a:fld id="{B7DDAF84-DC8B-4CAA-979D-EAE6B70415F5}" type="slidenum">
              <a:rPr lang="en-GB" smtClean="0"/>
              <a:t>‹#›</a:t>
            </a:fld>
            <a:endParaRPr lang="en-GB"/>
          </a:p>
        </p:txBody>
      </p:sp>
    </p:spTree>
    <p:extLst>
      <p:ext uri="{BB962C8B-B14F-4D97-AF65-F5344CB8AC3E}">
        <p14:creationId xmlns:p14="http://schemas.microsoft.com/office/powerpoint/2010/main" val="158855101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E57672D-9F3D-4151-BF5E-9E99D498C41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C8A630AA-AA6C-A82D-5F3E-F3C8600B721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0A000554-37B6-3D99-68A6-FC25C7AC40C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18F5E24-2FCA-4A74-9054-C34D1FE4B8A5}" type="datetimeFigureOut">
              <a:rPr lang="en-GB" smtClean="0"/>
              <a:t>08/04/2024</a:t>
            </a:fld>
            <a:endParaRPr lang="en-GB"/>
          </a:p>
        </p:txBody>
      </p:sp>
      <p:sp>
        <p:nvSpPr>
          <p:cNvPr id="5" name="Footer Placeholder 4">
            <a:extLst>
              <a:ext uri="{FF2B5EF4-FFF2-40B4-BE49-F238E27FC236}">
                <a16:creationId xmlns:a16="http://schemas.microsoft.com/office/drawing/2014/main" id="{F9A5C851-A079-6AD5-9295-F8BDB02A0EE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252B41EF-545F-3588-15A5-89A160C8093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7DDAF84-DC8B-4CAA-979D-EAE6B70415F5}" type="slidenum">
              <a:rPr lang="en-GB" smtClean="0"/>
              <a:t>‹#›</a:t>
            </a:fld>
            <a:endParaRPr lang="en-GB"/>
          </a:p>
        </p:txBody>
      </p:sp>
    </p:spTree>
    <p:extLst>
      <p:ext uri="{BB962C8B-B14F-4D97-AF65-F5344CB8AC3E}">
        <p14:creationId xmlns:p14="http://schemas.microsoft.com/office/powerpoint/2010/main" val="332714601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2" Type="http://schemas.openxmlformats.org/officeDocument/2006/relationships/image" Target="../media/image24.jpg"/><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2C41E1-8D9E-563D-81BF-AA4157FD751A}"/>
              </a:ext>
            </a:extLst>
          </p:cNvPr>
          <p:cNvSpPr>
            <a:spLocks noGrp="1"/>
          </p:cNvSpPr>
          <p:nvPr>
            <p:ph type="ctrTitle"/>
          </p:nvPr>
        </p:nvSpPr>
        <p:spPr/>
        <p:txBody>
          <a:bodyPr/>
          <a:lstStyle/>
          <a:p>
            <a:r>
              <a:rPr lang="en-GB" dirty="0"/>
              <a:t>Aspects of Chequerbent History</a:t>
            </a:r>
          </a:p>
        </p:txBody>
      </p:sp>
      <p:sp>
        <p:nvSpPr>
          <p:cNvPr id="3" name="Subtitle 2">
            <a:extLst>
              <a:ext uri="{FF2B5EF4-FFF2-40B4-BE49-F238E27FC236}">
                <a16:creationId xmlns:a16="http://schemas.microsoft.com/office/drawing/2014/main" id="{5746ABBE-58E6-C46B-0FBD-05150CD8B1C1}"/>
              </a:ext>
            </a:extLst>
          </p:cNvPr>
          <p:cNvSpPr>
            <a:spLocks noGrp="1"/>
          </p:cNvSpPr>
          <p:nvPr>
            <p:ph type="subTitle" idx="1"/>
          </p:nvPr>
        </p:nvSpPr>
        <p:spPr/>
        <p:txBody>
          <a:bodyPr/>
          <a:lstStyle/>
          <a:p>
            <a:r>
              <a:rPr lang="en-GB" dirty="0"/>
              <a:t>Garth Ratcliffe</a:t>
            </a:r>
          </a:p>
        </p:txBody>
      </p:sp>
    </p:spTree>
    <p:extLst>
      <p:ext uri="{BB962C8B-B14F-4D97-AF65-F5344CB8AC3E}">
        <p14:creationId xmlns:p14="http://schemas.microsoft.com/office/powerpoint/2010/main" val="270181550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6EB6181F-5DFB-D8B0-D2C6-2CB42C5BE97E}"/>
              </a:ext>
            </a:extLst>
          </p:cNvPr>
          <p:cNvPicPr>
            <a:picLocks noChangeAspect="1"/>
          </p:cNvPicPr>
          <p:nvPr/>
        </p:nvPicPr>
        <p:blipFill>
          <a:blip r:embed="rId2"/>
          <a:stretch>
            <a:fillRect/>
          </a:stretch>
        </p:blipFill>
        <p:spPr>
          <a:xfrm>
            <a:off x="2817018" y="0"/>
            <a:ext cx="6557963" cy="6858000"/>
          </a:xfrm>
          <a:prstGeom prst="rect">
            <a:avLst/>
          </a:prstGeom>
        </p:spPr>
      </p:pic>
    </p:spTree>
    <p:extLst>
      <p:ext uri="{BB962C8B-B14F-4D97-AF65-F5344CB8AC3E}">
        <p14:creationId xmlns:p14="http://schemas.microsoft.com/office/powerpoint/2010/main" val="191056665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038CF184-9CD7-B403-25F7-B848B7ABB840}"/>
              </a:ext>
            </a:extLst>
          </p:cNvPr>
          <p:cNvPicPr>
            <a:picLocks noChangeAspect="1"/>
          </p:cNvPicPr>
          <p:nvPr/>
        </p:nvPicPr>
        <p:blipFill>
          <a:blip r:embed="rId2"/>
          <a:stretch>
            <a:fillRect/>
          </a:stretch>
        </p:blipFill>
        <p:spPr>
          <a:xfrm>
            <a:off x="2236849" y="0"/>
            <a:ext cx="7718301" cy="6858000"/>
          </a:xfrm>
          <a:prstGeom prst="rect">
            <a:avLst/>
          </a:prstGeom>
        </p:spPr>
      </p:pic>
      <p:sp>
        <p:nvSpPr>
          <p:cNvPr id="4" name="TextBox 3">
            <a:extLst>
              <a:ext uri="{FF2B5EF4-FFF2-40B4-BE49-F238E27FC236}">
                <a16:creationId xmlns:a16="http://schemas.microsoft.com/office/drawing/2014/main" id="{21B1D4D3-B561-D3B7-D12F-EAA801A76DDB}"/>
              </a:ext>
            </a:extLst>
          </p:cNvPr>
          <p:cNvSpPr txBox="1"/>
          <p:nvPr/>
        </p:nvSpPr>
        <p:spPr>
          <a:xfrm>
            <a:off x="10095345" y="295564"/>
            <a:ext cx="1828800" cy="646331"/>
          </a:xfrm>
          <a:prstGeom prst="rect">
            <a:avLst/>
          </a:prstGeom>
          <a:noFill/>
        </p:spPr>
        <p:txBody>
          <a:bodyPr wrap="square" rtlCol="0">
            <a:spAutoFit/>
          </a:bodyPr>
          <a:lstStyle/>
          <a:p>
            <a:r>
              <a:rPr lang="en-GB" dirty="0"/>
              <a:t>1929 OS map of Chequerbent</a:t>
            </a:r>
          </a:p>
        </p:txBody>
      </p:sp>
      <p:sp>
        <p:nvSpPr>
          <p:cNvPr id="5" name="TextBox 4">
            <a:extLst>
              <a:ext uri="{FF2B5EF4-FFF2-40B4-BE49-F238E27FC236}">
                <a16:creationId xmlns:a16="http://schemas.microsoft.com/office/drawing/2014/main" id="{AD9817C8-A886-3588-1769-BCB4AB6765F0}"/>
              </a:ext>
            </a:extLst>
          </p:cNvPr>
          <p:cNvSpPr txBox="1"/>
          <p:nvPr/>
        </p:nvSpPr>
        <p:spPr>
          <a:xfrm>
            <a:off x="10095345" y="1773382"/>
            <a:ext cx="1976582" cy="1477328"/>
          </a:xfrm>
          <a:prstGeom prst="rect">
            <a:avLst/>
          </a:prstGeom>
          <a:noFill/>
        </p:spPr>
        <p:txBody>
          <a:bodyPr wrap="square" rtlCol="0">
            <a:spAutoFit/>
          </a:bodyPr>
          <a:lstStyle/>
          <a:p>
            <a:r>
              <a:rPr lang="en-GB" dirty="0"/>
              <a:t>Note the Chequerbent Pits Nos 1 and 2 behind </a:t>
            </a:r>
            <a:r>
              <a:rPr lang="en-GB" dirty="0" err="1"/>
              <a:t>Brancker</a:t>
            </a:r>
            <a:r>
              <a:rPr lang="en-GB" dirty="0"/>
              <a:t> Street.</a:t>
            </a:r>
          </a:p>
        </p:txBody>
      </p:sp>
    </p:spTree>
    <p:extLst>
      <p:ext uri="{BB962C8B-B14F-4D97-AF65-F5344CB8AC3E}">
        <p14:creationId xmlns:p14="http://schemas.microsoft.com/office/powerpoint/2010/main" val="313193794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FA3CAD14-CCE6-304A-854C-AE8690223AF5}"/>
              </a:ext>
            </a:extLst>
          </p:cNvPr>
          <p:cNvPicPr>
            <a:picLocks noChangeAspect="1"/>
          </p:cNvPicPr>
          <p:nvPr/>
        </p:nvPicPr>
        <p:blipFill>
          <a:blip r:embed="rId2"/>
          <a:stretch>
            <a:fillRect/>
          </a:stretch>
        </p:blipFill>
        <p:spPr>
          <a:xfrm>
            <a:off x="1524000" y="0"/>
            <a:ext cx="9144000" cy="6858000"/>
          </a:xfrm>
          <a:prstGeom prst="rect">
            <a:avLst/>
          </a:prstGeom>
        </p:spPr>
      </p:pic>
    </p:spTree>
    <p:extLst>
      <p:ext uri="{BB962C8B-B14F-4D97-AF65-F5344CB8AC3E}">
        <p14:creationId xmlns:p14="http://schemas.microsoft.com/office/powerpoint/2010/main" val="63618214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FA3CAD14-CCE6-304A-854C-AE8690223AF5}"/>
              </a:ext>
            </a:extLst>
          </p:cNvPr>
          <p:cNvPicPr>
            <a:picLocks noChangeAspect="1"/>
          </p:cNvPicPr>
          <p:nvPr/>
        </p:nvPicPr>
        <p:blipFill>
          <a:blip r:embed="rId2"/>
          <a:stretch>
            <a:fillRect/>
          </a:stretch>
        </p:blipFill>
        <p:spPr>
          <a:xfrm>
            <a:off x="1524000" y="0"/>
            <a:ext cx="9144000" cy="6858000"/>
          </a:xfrm>
          <a:prstGeom prst="rect">
            <a:avLst/>
          </a:prstGeom>
        </p:spPr>
      </p:pic>
    </p:spTree>
    <p:extLst>
      <p:ext uri="{BB962C8B-B14F-4D97-AF65-F5344CB8AC3E}">
        <p14:creationId xmlns:p14="http://schemas.microsoft.com/office/powerpoint/2010/main" val="191501501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FE4614FB-4C69-C450-873C-9F274B68BA43}"/>
              </a:ext>
            </a:extLst>
          </p:cNvPr>
          <p:cNvPicPr>
            <a:picLocks noChangeAspect="1"/>
          </p:cNvPicPr>
          <p:nvPr/>
        </p:nvPicPr>
        <p:blipFill>
          <a:blip r:embed="rId2"/>
          <a:stretch>
            <a:fillRect/>
          </a:stretch>
        </p:blipFill>
        <p:spPr>
          <a:xfrm>
            <a:off x="1248961" y="0"/>
            <a:ext cx="9694077" cy="6858000"/>
          </a:xfrm>
          <a:prstGeom prst="rect">
            <a:avLst/>
          </a:prstGeom>
        </p:spPr>
      </p:pic>
      <p:sp>
        <p:nvSpPr>
          <p:cNvPr id="3" name="TextBox 2">
            <a:extLst>
              <a:ext uri="{FF2B5EF4-FFF2-40B4-BE49-F238E27FC236}">
                <a16:creationId xmlns:a16="http://schemas.microsoft.com/office/drawing/2014/main" id="{BA9F7695-93A7-FCE1-AEFD-A1208B8E4492}"/>
              </a:ext>
            </a:extLst>
          </p:cNvPr>
          <p:cNvSpPr txBox="1"/>
          <p:nvPr/>
        </p:nvSpPr>
        <p:spPr>
          <a:xfrm>
            <a:off x="1634836" y="2115127"/>
            <a:ext cx="1173019" cy="646331"/>
          </a:xfrm>
          <a:prstGeom prst="rect">
            <a:avLst/>
          </a:prstGeom>
          <a:noFill/>
        </p:spPr>
        <p:txBody>
          <a:bodyPr wrap="square" rtlCol="0">
            <a:spAutoFit/>
          </a:bodyPr>
          <a:lstStyle/>
          <a:p>
            <a:r>
              <a:rPr lang="en-GB" dirty="0">
                <a:solidFill>
                  <a:srgbClr val="FF0000"/>
                </a:solidFill>
              </a:rPr>
              <a:t>Maypole Terrace</a:t>
            </a:r>
          </a:p>
        </p:txBody>
      </p:sp>
      <p:sp>
        <p:nvSpPr>
          <p:cNvPr id="4" name="Rectangle 3">
            <a:extLst>
              <a:ext uri="{FF2B5EF4-FFF2-40B4-BE49-F238E27FC236}">
                <a16:creationId xmlns:a16="http://schemas.microsoft.com/office/drawing/2014/main" id="{DDCD56EB-6C2F-1663-BD28-9D5C68D0AB93}"/>
              </a:ext>
            </a:extLst>
          </p:cNvPr>
          <p:cNvSpPr/>
          <p:nvPr/>
        </p:nvSpPr>
        <p:spPr>
          <a:xfrm>
            <a:off x="1634836" y="2115127"/>
            <a:ext cx="1001832" cy="646331"/>
          </a:xfrm>
          <a:prstGeom prst="rect">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6" name="Straight Arrow Connector 5">
            <a:extLst>
              <a:ext uri="{FF2B5EF4-FFF2-40B4-BE49-F238E27FC236}">
                <a16:creationId xmlns:a16="http://schemas.microsoft.com/office/drawing/2014/main" id="{57D92AA8-B0C2-EA0C-F862-7546CD216A7D}"/>
              </a:ext>
            </a:extLst>
          </p:cNvPr>
          <p:cNvCxnSpPr/>
          <p:nvPr/>
        </p:nvCxnSpPr>
        <p:spPr>
          <a:xfrm>
            <a:off x="2006353" y="2761458"/>
            <a:ext cx="719092" cy="576546"/>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44CE8983-DA48-8FC1-FA58-DFAB74338C0C}"/>
              </a:ext>
            </a:extLst>
          </p:cNvPr>
          <p:cNvSpPr txBox="1"/>
          <p:nvPr/>
        </p:nvSpPr>
        <p:spPr>
          <a:xfrm>
            <a:off x="3719744" y="4847208"/>
            <a:ext cx="1225118" cy="369332"/>
          </a:xfrm>
          <a:prstGeom prst="rect">
            <a:avLst/>
          </a:prstGeom>
          <a:noFill/>
        </p:spPr>
        <p:txBody>
          <a:bodyPr wrap="square" rtlCol="0">
            <a:spAutoFit/>
          </a:bodyPr>
          <a:lstStyle/>
          <a:p>
            <a:r>
              <a:rPr lang="en-GB" dirty="0">
                <a:solidFill>
                  <a:srgbClr val="FF0000"/>
                </a:solidFill>
              </a:rPr>
              <a:t>Park Road</a:t>
            </a:r>
          </a:p>
        </p:txBody>
      </p:sp>
      <p:sp>
        <p:nvSpPr>
          <p:cNvPr id="8" name="Rectangle 7">
            <a:extLst>
              <a:ext uri="{FF2B5EF4-FFF2-40B4-BE49-F238E27FC236}">
                <a16:creationId xmlns:a16="http://schemas.microsoft.com/office/drawing/2014/main" id="{30DE888B-0390-1F08-4A4E-6174D4215606}"/>
              </a:ext>
            </a:extLst>
          </p:cNvPr>
          <p:cNvSpPr/>
          <p:nvPr/>
        </p:nvSpPr>
        <p:spPr>
          <a:xfrm>
            <a:off x="3719744" y="4847208"/>
            <a:ext cx="1225118" cy="369332"/>
          </a:xfrm>
          <a:prstGeom prst="rect">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10" name="Straight Arrow Connector 9">
            <a:extLst>
              <a:ext uri="{FF2B5EF4-FFF2-40B4-BE49-F238E27FC236}">
                <a16:creationId xmlns:a16="http://schemas.microsoft.com/office/drawing/2014/main" id="{E20F763B-CABF-771F-5478-F35DEF772607}"/>
              </a:ext>
            </a:extLst>
          </p:cNvPr>
          <p:cNvCxnSpPr/>
          <p:nvPr/>
        </p:nvCxnSpPr>
        <p:spPr>
          <a:xfrm flipH="1" flipV="1">
            <a:off x="3719744" y="4252404"/>
            <a:ext cx="417250" cy="594804"/>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a16="http://schemas.microsoft.com/office/drawing/2014/main" id="{CAE390CC-F701-E063-546C-C132C4D32937}"/>
              </a:ext>
            </a:extLst>
          </p:cNvPr>
          <p:cNvSpPr txBox="1"/>
          <p:nvPr/>
        </p:nvSpPr>
        <p:spPr>
          <a:xfrm>
            <a:off x="4279037" y="230819"/>
            <a:ext cx="2095130" cy="369332"/>
          </a:xfrm>
          <a:prstGeom prst="rect">
            <a:avLst/>
          </a:prstGeom>
          <a:noFill/>
        </p:spPr>
        <p:txBody>
          <a:bodyPr wrap="square" rtlCol="0">
            <a:spAutoFit/>
          </a:bodyPr>
          <a:lstStyle/>
          <a:p>
            <a:r>
              <a:rPr lang="en-GB" dirty="0">
                <a:solidFill>
                  <a:srgbClr val="FF0000"/>
                </a:solidFill>
              </a:rPr>
              <a:t>Stag and Griffin pub</a:t>
            </a:r>
          </a:p>
        </p:txBody>
      </p:sp>
      <p:sp>
        <p:nvSpPr>
          <p:cNvPr id="12" name="Rectangle 11">
            <a:extLst>
              <a:ext uri="{FF2B5EF4-FFF2-40B4-BE49-F238E27FC236}">
                <a16:creationId xmlns:a16="http://schemas.microsoft.com/office/drawing/2014/main" id="{79A8FC74-4AEF-685A-A87B-8AE1D1E50763}"/>
              </a:ext>
            </a:extLst>
          </p:cNvPr>
          <p:cNvSpPr/>
          <p:nvPr/>
        </p:nvSpPr>
        <p:spPr>
          <a:xfrm>
            <a:off x="4279037" y="292963"/>
            <a:ext cx="2095130" cy="307188"/>
          </a:xfrm>
          <a:prstGeom prst="rect">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TextBox 12">
            <a:extLst>
              <a:ext uri="{FF2B5EF4-FFF2-40B4-BE49-F238E27FC236}">
                <a16:creationId xmlns:a16="http://schemas.microsoft.com/office/drawing/2014/main" id="{9DE3BB4F-B932-DEB0-F4C9-C3B5E2EFE06A}"/>
              </a:ext>
            </a:extLst>
          </p:cNvPr>
          <p:cNvSpPr txBox="1"/>
          <p:nvPr/>
        </p:nvSpPr>
        <p:spPr>
          <a:xfrm>
            <a:off x="8859915" y="1162975"/>
            <a:ext cx="1748901" cy="369332"/>
          </a:xfrm>
          <a:prstGeom prst="rect">
            <a:avLst/>
          </a:prstGeom>
          <a:noFill/>
          <a:ln w="28575">
            <a:solidFill>
              <a:srgbClr val="FF0000"/>
            </a:solidFill>
          </a:ln>
        </p:spPr>
        <p:txBody>
          <a:bodyPr wrap="square" rtlCol="0">
            <a:spAutoFit/>
          </a:bodyPr>
          <a:lstStyle/>
          <a:p>
            <a:r>
              <a:rPr lang="en-GB" dirty="0">
                <a:solidFill>
                  <a:srgbClr val="FF0000"/>
                </a:solidFill>
              </a:rPr>
              <a:t>Primary School</a:t>
            </a:r>
          </a:p>
        </p:txBody>
      </p:sp>
      <p:cxnSp>
        <p:nvCxnSpPr>
          <p:cNvPr id="15" name="Straight Arrow Connector 14">
            <a:extLst>
              <a:ext uri="{FF2B5EF4-FFF2-40B4-BE49-F238E27FC236}">
                <a16:creationId xmlns:a16="http://schemas.microsoft.com/office/drawing/2014/main" id="{EE7C74AA-BF1D-AE59-8931-EAB79030B2FE}"/>
              </a:ext>
            </a:extLst>
          </p:cNvPr>
          <p:cNvCxnSpPr/>
          <p:nvPr/>
        </p:nvCxnSpPr>
        <p:spPr>
          <a:xfrm flipH="1">
            <a:off x="7679184" y="1420427"/>
            <a:ext cx="1180731" cy="834501"/>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6" name="TextBox 15">
            <a:extLst>
              <a:ext uri="{FF2B5EF4-FFF2-40B4-BE49-F238E27FC236}">
                <a16:creationId xmlns:a16="http://schemas.microsoft.com/office/drawing/2014/main" id="{10E8CBFB-1E6F-F2BC-7BEE-B74420454E45}"/>
              </a:ext>
            </a:extLst>
          </p:cNvPr>
          <p:cNvSpPr txBox="1"/>
          <p:nvPr/>
        </p:nvSpPr>
        <p:spPr>
          <a:xfrm>
            <a:off x="7850371" y="3338004"/>
            <a:ext cx="2234662" cy="369332"/>
          </a:xfrm>
          <a:prstGeom prst="rect">
            <a:avLst/>
          </a:prstGeom>
          <a:noFill/>
        </p:spPr>
        <p:txBody>
          <a:bodyPr wrap="square" rtlCol="0">
            <a:spAutoFit/>
          </a:bodyPr>
          <a:lstStyle/>
          <a:p>
            <a:r>
              <a:rPr lang="en-GB" dirty="0">
                <a:solidFill>
                  <a:srgbClr val="FF0000"/>
                </a:solidFill>
              </a:rPr>
              <a:t>Manchester Road</a:t>
            </a:r>
          </a:p>
        </p:txBody>
      </p:sp>
      <p:sp>
        <p:nvSpPr>
          <p:cNvPr id="17" name="Rectangle 16">
            <a:extLst>
              <a:ext uri="{FF2B5EF4-FFF2-40B4-BE49-F238E27FC236}">
                <a16:creationId xmlns:a16="http://schemas.microsoft.com/office/drawing/2014/main" id="{B5AB29EA-8F69-71D4-DC87-E3B1DEE2E773}"/>
              </a:ext>
            </a:extLst>
          </p:cNvPr>
          <p:cNvSpPr/>
          <p:nvPr/>
        </p:nvSpPr>
        <p:spPr>
          <a:xfrm>
            <a:off x="7850371" y="3338004"/>
            <a:ext cx="1915066" cy="337351"/>
          </a:xfrm>
          <a:prstGeom prst="rect">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Rectangle 17">
            <a:extLst>
              <a:ext uri="{FF2B5EF4-FFF2-40B4-BE49-F238E27FC236}">
                <a16:creationId xmlns:a16="http://schemas.microsoft.com/office/drawing/2014/main" id="{EB2A180F-423E-94A7-4F33-820012046EA0}"/>
              </a:ext>
            </a:extLst>
          </p:cNvPr>
          <p:cNvSpPr/>
          <p:nvPr/>
        </p:nvSpPr>
        <p:spPr>
          <a:xfrm>
            <a:off x="9552372" y="5642588"/>
            <a:ext cx="870011" cy="605553"/>
          </a:xfrm>
          <a:prstGeom prst="rect">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 name="TextBox 18">
            <a:extLst>
              <a:ext uri="{FF2B5EF4-FFF2-40B4-BE49-F238E27FC236}">
                <a16:creationId xmlns:a16="http://schemas.microsoft.com/office/drawing/2014/main" id="{59008D8F-58E9-C533-49B2-7877CFDFABC1}"/>
              </a:ext>
            </a:extLst>
          </p:cNvPr>
          <p:cNvSpPr txBox="1"/>
          <p:nvPr/>
        </p:nvSpPr>
        <p:spPr>
          <a:xfrm>
            <a:off x="9552373" y="5601810"/>
            <a:ext cx="1198485" cy="646331"/>
          </a:xfrm>
          <a:prstGeom prst="rect">
            <a:avLst/>
          </a:prstGeom>
          <a:noFill/>
        </p:spPr>
        <p:txBody>
          <a:bodyPr wrap="square" rtlCol="0">
            <a:spAutoFit/>
          </a:bodyPr>
          <a:lstStyle/>
          <a:p>
            <a:r>
              <a:rPr lang="en-GB" dirty="0">
                <a:solidFill>
                  <a:srgbClr val="FF0000"/>
                </a:solidFill>
              </a:rPr>
              <a:t>Police Station</a:t>
            </a:r>
          </a:p>
        </p:txBody>
      </p:sp>
      <p:cxnSp>
        <p:nvCxnSpPr>
          <p:cNvPr id="21" name="Straight Arrow Connector 20">
            <a:extLst>
              <a:ext uri="{FF2B5EF4-FFF2-40B4-BE49-F238E27FC236}">
                <a16:creationId xmlns:a16="http://schemas.microsoft.com/office/drawing/2014/main" id="{120CB657-55D9-4C65-7390-7290E1DFC636}"/>
              </a:ext>
            </a:extLst>
          </p:cNvPr>
          <p:cNvCxnSpPr/>
          <p:nvPr/>
        </p:nvCxnSpPr>
        <p:spPr>
          <a:xfrm flipH="1" flipV="1">
            <a:off x="9117367" y="4421080"/>
            <a:ext cx="648070" cy="1180730"/>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6540577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EA80BAE-CBCE-FA85-2A9A-81162C44948A}"/>
              </a:ext>
            </a:extLst>
          </p:cNvPr>
          <p:cNvSpPr txBox="1"/>
          <p:nvPr/>
        </p:nvSpPr>
        <p:spPr>
          <a:xfrm>
            <a:off x="3047260" y="1030562"/>
            <a:ext cx="6094520" cy="4801314"/>
          </a:xfrm>
          <a:prstGeom prst="rect">
            <a:avLst/>
          </a:prstGeom>
          <a:noFill/>
        </p:spPr>
        <p:txBody>
          <a:bodyPr wrap="square">
            <a:spAutoFit/>
          </a:bodyPr>
          <a:lstStyle/>
          <a:p>
            <a:r>
              <a:rPr lang="en-GB" dirty="0"/>
              <a:t>Businesses and establishments listed in the 1902 - 1904 Directory for Westhoughton.</a:t>
            </a:r>
          </a:p>
          <a:p>
            <a:endParaRPr lang="en-GB" dirty="0"/>
          </a:p>
          <a:p>
            <a:r>
              <a:rPr lang="en-GB" dirty="0"/>
              <a:t>CHEQUERBENT MISSION CHURCH, Park Road, Jas </a:t>
            </a:r>
            <a:r>
              <a:rPr lang="en-GB" dirty="0" err="1"/>
              <a:t>Minion,Curate</a:t>
            </a:r>
            <a:endParaRPr lang="en-GB" dirty="0"/>
          </a:p>
          <a:p>
            <a:r>
              <a:rPr lang="en-GB" dirty="0"/>
              <a:t>CHEQUERBENT RAILWAY STATION (L&amp;NW), Ellis Hope, Stationmaster</a:t>
            </a:r>
          </a:p>
          <a:p>
            <a:r>
              <a:rPr lang="en-GB" dirty="0"/>
              <a:t>CHEQUERBENT SAVINGS BANK &amp; POST OFFICE,268 Manchester </a:t>
            </a:r>
            <a:r>
              <a:rPr lang="en-GB" dirty="0" err="1"/>
              <a:t>Road,E</a:t>
            </a:r>
            <a:r>
              <a:rPr lang="en-GB" dirty="0"/>
              <a:t> T Smith, Postmaster</a:t>
            </a:r>
          </a:p>
          <a:p>
            <a:endParaRPr lang="en-GB" dirty="0"/>
          </a:p>
          <a:p>
            <a:r>
              <a:rPr lang="en-GB" dirty="0"/>
              <a:t>HULTON &amp; CHEQUERBENT CO-OPERATIVE SOCIETY LTD 1-3 </a:t>
            </a:r>
            <a:r>
              <a:rPr lang="en-GB" dirty="0" err="1"/>
              <a:t>Brancker</a:t>
            </a:r>
            <a:r>
              <a:rPr lang="en-GB" dirty="0"/>
              <a:t> Street, Over </a:t>
            </a:r>
            <a:r>
              <a:rPr lang="en-GB" dirty="0" err="1"/>
              <a:t>Hulton</a:t>
            </a:r>
            <a:endParaRPr lang="en-GB" dirty="0"/>
          </a:p>
          <a:p>
            <a:r>
              <a:rPr lang="en-GB" dirty="0"/>
              <a:t>HULTON COLLIERY Manager, Alf J </a:t>
            </a:r>
            <a:r>
              <a:rPr lang="en-GB" dirty="0" err="1"/>
              <a:t>Tonge</a:t>
            </a:r>
            <a:r>
              <a:rPr lang="en-GB" dirty="0"/>
              <a:t>, Chequerbent</a:t>
            </a:r>
          </a:p>
          <a:p>
            <a:r>
              <a:rPr lang="en-GB" dirty="0"/>
              <a:t>HULTON COLLIERY INSTITUTE 5 </a:t>
            </a:r>
            <a:r>
              <a:rPr lang="en-GB" dirty="0" err="1"/>
              <a:t>Brancker</a:t>
            </a:r>
            <a:r>
              <a:rPr lang="en-GB" dirty="0"/>
              <a:t> Street, Over </a:t>
            </a:r>
            <a:r>
              <a:rPr lang="en-GB" dirty="0" err="1"/>
              <a:t>Hulton</a:t>
            </a:r>
            <a:endParaRPr lang="en-GB" dirty="0"/>
          </a:p>
          <a:p>
            <a:r>
              <a:rPr lang="en-GB" dirty="0"/>
              <a:t>HULTON PARK ESTATE OFFICE, Manchester Road</a:t>
            </a:r>
          </a:p>
          <a:p>
            <a:r>
              <a:rPr lang="en-GB" dirty="0"/>
              <a:t>OVER HULTON DAY SCHOOL, Sylvester Buckley, Master</a:t>
            </a:r>
          </a:p>
          <a:p>
            <a:endParaRPr lang="en-GB" dirty="0"/>
          </a:p>
        </p:txBody>
      </p:sp>
    </p:spTree>
    <p:extLst>
      <p:ext uri="{BB962C8B-B14F-4D97-AF65-F5344CB8AC3E}">
        <p14:creationId xmlns:p14="http://schemas.microsoft.com/office/powerpoint/2010/main" val="402605646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658964-D302-04A2-0208-A1710C5B4FF1}"/>
              </a:ext>
            </a:extLst>
          </p:cNvPr>
          <p:cNvSpPr>
            <a:spLocks noGrp="1"/>
          </p:cNvSpPr>
          <p:nvPr>
            <p:ph type="title"/>
          </p:nvPr>
        </p:nvSpPr>
        <p:spPr/>
        <p:txBody>
          <a:bodyPr/>
          <a:lstStyle/>
          <a:p>
            <a:r>
              <a:rPr lang="en-GB" dirty="0"/>
              <a:t>Maypole Terrace</a:t>
            </a:r>
          </a:p>
        </p:txBody>
      </p:sp>
      <p:sp>
        <p:nvSpPr>
          <p:cNvPr id="3" name="TextBox 2">
            <a:extLst>
              <a:ext uri="{FF2B5EF4-FFF2-40B4-BE49-F238E27FC236}">
                <a16:creationId xmlns:a16="http://schemas.microsoft.com/office/drawing/2014/main" id="{C9902E17-BB6C-A001-6696-866CF24A0524}"/>
              </a:ext>
            </a:extLst>
          </p:cNvPr>
          <p:cNvSpPr txBox="1"/>
          <p:nvPr/>
        </p:nvSpPr>
        <p:spPr>
          <a:xfrm>
            <a:off x="1713390" y="2077375"/>
            <a:ext cx="5042517" cy="923330"/>
          </a:xfrm>
          <a:prstGeom prst="rect">
            <a:avLst/>
          </a:prstGeom>
          <a:noFill/>
        </p:spPr>
        <p:txBody>
          <a:bodyPr wrap="square" rtlCol="0">
            <a:spAutoFit/>
          </a:bodyPr>
          <a:lstStyle/>
          <a:p>
            <a:r>
              <a:rPr lang="en-GB" dirty="0"/>
              <a:t>Before the Chequerbent primary school was built,  children were taught in some rooms of the Maypole Terrace. </a:t>
            </a:r>
          </a:p>
        </p:txBody>
      </p:sp>
    </p:spTree>
    <p:extLst>
      <p:ext uri="{BB962C8B-B14F-4D97-AF65-F5344CB8AC3E}">
        <p14:creationId xmlns:p14="http://schemas.microsoft.com/office/powerpoint/2010/main" val="232084580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3BBF142-BA00-E6D5-32EC-48462F6515E6}"/>
              </a:ext>
            </a:extLst>
          </p:cNvPr>
          <p:cNvPicPr>
            <a:picLocks noChangeAspect="1"/>
          </p:cNvPicPr>
          <p:nvPr/>
        </p:nvPicPr>
        <p:blipFill>
          <a:blip r:embed="rId2"/>
          <a:stretch>
            <a:fillRect/>
          </a:stretch>
        </p:blipFill>
        <p:spPr>
          <a:xfrm>
            <a:off x="1219200" y="447675"/>
            <a:ext cx="9753600" cy="5962650"/>
          </a:xfrm>
          <a:prstGeom prst="rect">
            <a:avLst/>
          </a:prstGeom>
        </p:spPr>
      </p:pic>
    </p:spTree>
    <p:extLst>
      <p:ext uri="{BB962C8B-B14F-4D97-AF65-F5344CB8AC3E}">
        <p14:creationId xmlns:p14="http://schemas.microsoft.com/office/powerpoint/2010/main" val="285125313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2AF24950-D11F-00B1-7767-A9982423610D}"/>
              </a:ext>
            </a:extLst>
          </p:cNvPr>
          <p:cNvPicPr>
            <a:picLocks noChangeAspect="1"/>
          </p:cNvPicPr>
          <p:nvPr/>
        </p:nvPicPr>
        <p:blipFill>
          <a:blip r:embed="rId2"/>
          <a:stretch>
            <a:fillRect/>
          </a:stretch>
        </p:blipFill>
        <p:spPr>
          <a:xfrm>
            <a:off x="1219200" y="114300"/>
            <a:ext cx="9753600" cy="6629400"/>
          </a:xfrm>
          <a:prstGeom prst="rect">
            <a:avLst/>
          </a:prstGeom>
        </p:spPr>
      </p:pic>
    </p:spTree>
    <p:extLst>
      <p:ext uri="{BB962C8B-B14F-4D97-AF65-F5344CB8AC3E}">
        <p14:creationId xmlns:p14="http://schemas.microsoft.com/office/powerpoint/2010/main" val="285723884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9FAB23-8648-CFFA-1D31-1FEB83817934}"/>
              </a:ext>
            </a:extLst>
          </p:cNvPr>
          <p:cNvSpPr>
            <a:spLocks noGrp="1"/>
          </p:cNvSpPr>
          <p:nvPr>
            <p:ph type="title"/>
          </p:nvPr>
        </p:nvSpPr>
        <p:spPr/>
        <p:txBody>
          <a:bodyPr/>
          <a:lstStyle/>
          <a:p>
            <a:r>
              <a:rPr lang="en-GB" dirty="0"/>
              <a:t>Stag and Griffin Pub</a:t>
            </a:r>
          </a:p>
        </p:txBody>
      </p:sp>
      <p:pic>
        <p:nvPicPr>
          <p:cNvPr id="3" name="Picture 2">
            <a:extLst>
              <a:ext uri="{FF2B5EF4-FFF2-40B4-BE49-F238E27FC236}">
                <a16:creationId xmlns:a16="http://schemas.microsoft.com/office/drawing/2014/main" id="{954E3FF5-6E7A-CBBC-3268-AA06C34451AE}"/>
              </a:ext>
            </a:extLst>
          </p:cNvPr>
          <p:cNvPicPr>
            <a:picLocks noChangeAspect="1"/>
          </p:cNvPicPr>
          <p:nvPr/>
        </p:nvPicPr>
        <p:blipFill>
          <a:blip r:embed="rId2"/>
          <a:stretch>
            <a:fillRect/>
          </a:stretch>
        </p:blipFill>
        <p:spPr>
          <a:xfrm>
            <a:off x="829281" y="0"/>
            <a:ext cx="10533437" cy="6858000"/>
          </a:xfrm>
          <a:prstGeom prst="rect">
            <a:avLst/>
          </a:prstGeom>
        </p:spPr>
      </p:pic>
    </p:spTree>
    <p:extLst>
      <p:ext uri="{BB962C8B-B14F-4D97-AF65-F5344CB8AC3E}">
        <p14:creationId xmlns:p14="http://schemas.microsoft.com/office/powerpoint/2010/main" val="77008136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A1F51B-0609-B320-F833-F76CB7EFB8F8}"/>
              </a:ext>
            </a:extLst>
          </p:cNvPr>
          <p:cNvSpPr>
            <a:spLocks noGrp="1"/>
          </p:cNvSpPr>
          <p:nvPr>
            <p:ph type="title"/>
          </p:nvPr>
        </p:nvSpPr>
        <p:spPr/>
        <p:txBody>
          <a:bodyPr/>
          <a:lstStyle/>
          <a:p>
            <a:r>
              <a:rPr lang="en-GB" dirty="0"/>
              <a:t>Chequerbent Primary School</a:t>
            </a:r>
          </a:p>
        </p:txBody>
      </p:sp>
      <p:pic>
        <p:nvPicPr>
          <p:cNvPr id="3" name="Picture 2">
            <a:extLst>
              <a:ext uri="{FF2B5EF4-FFF2-40B4-BE49-F238E27FC236}">
                <a16:creationId xmlns:a16="http://schemas.microsoft.com/office/drawing/2014/main" id="{FB4CF238-F53D-5FF5-5E93-C54944E59E5F}"/>
              </a:ext>
            </a:extLst>
          </p:cNvPr>
          <p:cNvPicPr>
            <a:picLocks noChangeAspect="1"/>
          </p:cNvPicPr>
          <p:nvPr/>
        </p:nvPicPr>
        <p:blipFill>
          <a:blip r:embed="rId2"/>
          <a:stretch>
            <a:fillRect/>
          </a:stretch>
        </p:blipFill>
        <p:spPr>
          <a:xfrm>
            <a:off x="599304" y="0"/>
            <a:ext cx="10993391" cy="6858000"/>
          </a:xfrm>
          <a:prstGeom prst="rect">
            <a:avLst/>
          </a:prstGeom>
        </p:spPr>
      </p:pic>
      <p:sp>
        <p:nvSpPr>
          <p:cNvPr id="4" name="TextBox 3">
            <a:extLst>
              <a:ext uri="{FF2B5EF4-FFF2-40B4-BE49-F238E27FC236}">
                <a16:creationId xmlns:a16="http://schemas.microsoft.com/office/drawing/2014/main" id="{70B15449-F710-DFF7-8518-7C7E0DA56CC5}"/>
              </a:ext>
            </a:extLst>
          </p:cNvPr>
          <p:cNvSpPr txBox="1"/>
          <p:nvPr/>
        </p:nvSpPr>
        <p:spPr>
          <a:xfrm>
            <a:off x="7581530" y="825623"/>
            <a:ext cx="1916776" cy="646331"/>
          </a:xfrm>
          <a:prstGeom prst="rect">
            <a:avLst/>
          </a:prstGeom>
          <a:noFill/>
        </p:spPr>
        <p:txBody>
          <a:bodyPr wrap="square" rtlCol="0">
            <a:spAutoFit/>
          </a:bodyPr>
          <a:lstStyle/>
          <a:p>
            <a:r>
              <a:rPr lang="en-GB" dirty="0">
                <a:solidFill>
                  <a:srgbClr val="FF0000"/>
                </a:solidFill>
              </a:rPr>
              <a:t>Primary School and Mission Hall</a:t>
            </a:r>
          </a:p>
        </p:txBody>
      </p:sp>
      <p:sp>
        <p:nvSpPr>
          <p:cNvPr id="5" name="Rectangle 4">
            <a:extLst>
              <a:ext uri="{FF2B5EF4-FFF2-40B4-BE49-F238E27FC236}">
                <a16:creationId xmlns:a16="http://schemas.microsoft.com/office/drawing/2014/main" id="{3CBB1E39-C2DC-666A-97F5-28390AF1E0C6}"/>
              </a:ext>
            </a:extLst>
          </p:cNvPr>
          <p:cNvSpPr/>
          <p:nvPr/>
        </p:nvSpPr>
        <p:spPr>
          <a:xfrm>
            <a:off x="7581530" y="887767"/>
            <a:ext cx="1793289" cy="584187"/>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7" name="Straight Arrow Connector 6">
            <a:extLst>
              <a:ext uri="{FF2B5EF4-FFF2-40B4-BE49-F238E27FC236}">
                <a16:creationId xmlns:a16="http://schemas.microsoft.com/office/drawing/2014/main" id="{C6C8D9AC-467B-67B5-5D60-07359FFD18A5}"/>
              </a:ext>
            </a:extLst>
          </p:cNvPr>
          <p:cNvCxnSpPr/>
          <p:nvPr/>
        </p:nvCxnSpPr>
        <p:spPr>
          <a:xfrm>
            <a:off x="8327254" y="1471954"/>
            <a:ext cx="328474" cy="1031549"/>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8502014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C0C08C-93F2-5A56-DC05-0286098B078C}"/>
              </a:ext>
            </a:extLst>
          </p:cNvPr>
          <p:cNvSpPr>
            <a:spLocks noGrp="1"/>
          </p:cNvSpPr>
          <p:nvPr>
            <p:ph type="title"/>
          </p:nvPr>
        </p:nvSpPr>
        <p:spPr>
          <a:xfrm>
            <a:off x="0" y="0"/>
            <a:ext cx="10515600" cy="1325563"/>
          </a:xfrm>
        </p:spPr>
        <p:txBody>
          <a:bodyPr>
            <a:normAutofit/>
          </a:bodyPr>
          <a:lstStyle/>
          <a:p>
            <a:r>
              <a:rPr lang="en-GB" sz="2800" dirty="0"/>
              <a:t>Chequerbent School</a:t>
            </a:r>
          </a:p>
        </p:txBody>
      </p:sp>
      <p:sp>
        <p:nvSpPr>
          <p:cNvPr id="3" name="TextBox 2">
            <a:extLst>
              <a:ext uri="{FF2B5EF4-FFF2-40B4-BE49-F238E27FC236}">
                <a16:creationId xmlns:a16="http://schemas.microsoft.com/office/drawing/2014/main" id="{CF5BE45C-EA03-2DA9-495C-58720591869A}"/>
              </a:ext>
            </a:extLst>
          </p:cNvPr>
          <p:cNvSpPr txBox="1"/>
          <p:nvPr/>
        </p:nvSpPr>
        <p:spPr>
          <a:xfrm>
            <a:off x="66583" y="1520571"/>
            <a:ext cx="4003829" cy="1200329"/>
          </a:xfrm>
          <a:prstGeom prst="rect">
            <a:avLst/>
          </a:prstGeom>
          <a:noFill/>
        </p:spPr>
        <p:txBody>
          <a:bodyPr wrap="square" rtlCol="0">
            <a:spAutoFit/>
          </a:bodyPr>
          <a:lstStyle/>
          <a:p>
            <a:r>
              <a:rPr lang="en-GB" dirty="0"/>
              <a:t>The building was opened by Mrs </a:t>
            </a:r>
            <a:r>
              <a:rPr lang="en-GB" dirty="0" err="1"/>
              <a:t>Hulton</a:t>
            </a:r>
            <a:r>
              <a:rPr lang="en-GB" dirty="0"/>
              <a:t> in 1889 and was used as a Mission School on Sundays and a day school on weekdays.</a:t>
            </a:r>
          </a:p>
        </p:txBody>
      </p:sp>
      <p:pic>
        <p:nvPicPr>
          <p:cNvPr id="4" name="Picture 3">
            <a:extLst>
              <a:ext uri="{FF2B5EF4-FFF2-40B4-BE49-F238E27FC236}">
                <a16:creationId xmlns:a16="http://schemas.microsoft.com/office/drawing/2014/main" id="{DE304BD5-2BB1-5320-1D4A-B2CB935360F1}"/>
              </a:ext>
            </a:extLst>
          </p:cNvPr>
          <p:cNvPicPr>
            <a:picLocks noChangeAspect="1"/>
          </p:cNvPicPr>
          <p:nvPr/>
        </p:nvPicPr>
        <p:blipFill>
          <a:blip r:embed="rId2"/>
          <a:stretch>
            <a:fillRect/>
          </a:stretch>
        </p:blipFill>
        <p:spPr>
          <a:xfrm>
            <a:off x="3960553" y="1106425"/>
            <a:ext cx="8322073" cy="5170088"/>
          </a:xfrm>
          <a:prstGeom prst="rect">
            <a:avLst/>
          </a:prstGeom>
        </p:spPr>
      </p:pic>
    </p:spTree>
    <p:extLst>
      <p:ext uri="{BB962C8B-B14F-4D97-AF65-F5344CB8AC3E}">
        <p14:creationId xmlns:p14="http://schemas.microsoft.com/office/powerpoint/2010/main" val="61301557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building on the street&#10;&#10;Description automatically generated">
            <a:extLst>
              <a:ext uri="{FF2B5EF4-FFF2-40B4-BE49-F238E27FC236}">
                <a16:creationId xmlns:a16="http://schemas.microsoft.com/office/drawing/2014/main" id="{0423E343-C380-E1E0-8BD4-CA9F9F88E80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86000" y="1209675"/>
            <a:ext cx="7620000" cy="5648325"/>
          </a:xfrm>
          <a:prstGeom prst="rect">
            <a:avLst/>
          </a:prstGeom>
        </p:spPr>
      </p:pic>
      <p:sp>
        <p:nvSpPr>
          <p:cNvPr id="4" name="TextBox 3">
            <a:extLst>
              <a:ext uri="{FF2B5EF4-FFF2-40B4-BE49-F238E27FC236}">
                <a16:creationId xmlns:a16="http://schemas.microsoft.com/office/drawing/2014/main" id="{6C246FED-5A5F-8CC0-B3FB-D50915F4A5C5}"/>
              </a:ext>
            </a:extLst>
          </p:cNvPr>
          <p:cNvSpPr txBox="1"/>
          <p:nvPr/>
        </p:nvSpPr>
        <p:spPr>
          <a:xfrm>
            <a:off x="2645546" y="239697"/>
            <a:ext cx="4785064" cy="369332"/>
          </a:xfrm>
          <a:prstGeom prst="rect">
            <a:avLst/>
          </a:prstGeom>
          <a:noFill/>
        </p:spPr>
        <p:txBody>
          <a:bodyPr wrap="square" rtlCol="0">
            <a:spAutoFit/>
          </a:bodyPr>
          <a:lstStyle/>
          <a:p>
            <a:r>
              <a:rPr lang="en-GB" dirty="0"/>
              <a:t>Stag and Griffin  and Church</a:t>
            </a:r>
          </a:p>
        </p:txBody>
      </p:sp>
    </p:spTree>
    <p:extLst>
      <p:ext uri="{BB962C8B-B14F-4D97-AF65-F5344CB8AC3E}">
        <p14:creationId xmlns:p14="http://schemas.microsoft.com/office/powerpoint/2010/main" val="223485413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96FBC3B3-65F3-7F79-9AA7-441A7B47845B}"/>
              </a:ext>
            </a:extLst>
          </p:cNvPr>
          <p:cNvPicPr>
            <a:picLocks noChangeAspect="1"/>
          </p:cNvPicPr>
          <p:nvPr/>
        </p:nvPicPr>
        <p:blipFill>
          <a:blip r:embed="rId2"/>
          <a:stretch>
            <a:fillRect/>
          </a:stretch>
        </p:blipFill>
        <p:spPr>
          <a:xfrm>
            <a:off x="3352800" y="0"/>
            <a:ext cx="5486400" cy="6858000"/>
          </a:xfrm>
          <a:prstGeom prst="rect">
            <a:avLst/>
          </a:prstGeom>
        </p:spPr>
      </p:pic>
    </p:spTree>
    <p:extLst>
      <p:ext uri="{BB962C8B-B14F-4D97-AF65-F5344CB8AC3E}">
        <p14:creationId xmlns:p14="http://schemas.microsoft.com/office/powerpoint/2010/main" val="187566137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B841E481-B52A-0322-29F0-C56AB55F766C}"/>
              </a:ext>
            </a:extLst>
          </p:cNvPr>
          <p:cNvPicPr>
            <a:picLocks noChangeAspect="1"/>
          </p:cNvPicPr>
          <p:nvPr/>
        </p:nvPicPr>
        <p:blipFill>
          <a:blip r:embed="rId2"/>
          <a:stretch>
            <a:fillRect/>
          </a:stretch>
        </p:blipFill>
        <p:spPr>
          <a:xfrm>
            <a:off x="1524000" y="609600"/>
            <a:ext cx="9144000" cy="5638800"/>
          </a:xfrm>
          <a:prstGeom prst="rect">
            <a:avLst/>
          </a:prstGeom>
        </p:spPr>
      </p:pic>
      <p:sp>
        <p:nvSpPr>
          <p:cNvPr id="3" name="TextBox 2">
            <a:extLst>
              <a:ext uri="{FF2B5EF4-FFF2-40B4-BE49-F238E27FC236}">
                <a16:creationId xmlns:a16="http://schemas.microsoft.com/office/drawing/2014/main" id="{3FF243A8-F0D0-F802-CA04-75DD1812BF63}"/>
              </a:ext>
            </a:extLst>
          </p:cNvPr>
          <p:cNvSpPr txBox="1"/>
          <p:nvPr/>
        </p:nvSpPr>
        <p:spPr>
          <a:xfrm>
            <a:off x="3293616" y="106532"/>
            <a:ext cx="2263805" cy="646331"/>
          </a:xfrm>
          <a:prstGeom prst="rect">
            <a:avLst/>
          </a:prstGeom>
          <a:noFill/>
        </p:spPr>
        <p:txBody>
          <a:bodyPr wrap="square" rtlCol="0">
            <a:spAutoFit/>
          </a:bodyPr>
          <a:lstStyle/>
          <a:p>
            <a:r>
              <a:rPr lang="en-GB" dirty="0"/>
              <a:t>Infant School, Manchester Road</a:t>
            </a:r>
          </a:p>
        </p:txBody>
      </p:sp>
    </p:spTree>
    <p:extLst>
      <p:ext uri="{BB962C8B-B14F-4D97-AF65-F5344CB8AC3E}">
        <p14:creationId xmlns:p14="http://schemas.microsoft.com/office/powerpoint/2010/main" val="244828969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10DEB5-4D8F-7A36-EA91-71338E58954E}"/>
              </a:ext>
            </a:extLst>
          </p:cNvPr>
          <p:cNvSpPr>
            <a:spLocks noGrp="1"/>
          </p:cNvSpPr>
          <p:nvPr>
            <p:ph type="title"/>
          </p:nvPr>
        </p:nvSpPr>
        <p:spPr/>
        <p:txBody>
          <a:bodyPr/>
          <a:lstStyle/>
          <a:p>
            <a:r>
              <a:rPr lang="en-GB" dirty="0"/>
              <a:t>Chequerbent Police Station</a:t>
            </a:r>
          </a:p>
        </p:txBody>
      </p:sp>
    </p:spTree>
    <p:extLst>
      <p:ext uri="{BB962C8B-B14F-4D97-AF65-F5344CB8AC3E}">
        <p14:creationId xmlns:p14="http://schemas.microsoft.com/office/powerpoint/2010/main" val="206015754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8968C350-DECE-C59C-19A8-2AE6C4E1B8BD}"/>
              </a:ext>
            </a:extLst>
          </p:cNvPr>
          <p:cNvSpPr txBox="1"/>
          <p:nvPr/>
        </p:nvSpPr>
        <p:spPr>
          <a:xfrm>
            <a:off x="3047260" y="61066"/>
            <a:ext cx="6094520" cy="6740307"/>
          </a:xfrm>
          <a:prstGeom prst="rect">
            <a:avLst/>
          </a:prstGeom>
          <a:noFill/>
        </p:spPr>
        <p:txBody>
          <a:bodyPr wrap="square">
            <a:spAutoFit/>
          </a:bodyPr>
          <a:lstStyle/>
          <a:p>
            <a:r>
              <a:rPr lang="en-GB" sz="1200" b="1" u="sng" kern="0" dirty="0">
                <a:effectLst/>
                <a:latin typeface="Times New Roman" panose="02020603050405020304" pitchFamily="18" charset="0"/>
              </a:rPr>
              <a:t>MANCHESTER ROAD, CHEQUERBENT.  1902/04 DIRECTORY</a:t>
            </a:r>
          </a:p>
          <a:p>
            <a:r>
              <a:rPr lang="en-GB" sz="1200" u="none" strike="noStrike" dirty="0">
                <a:effectLst/>
                <a:latin typeface="Times New Roman" panose="02020603050405020304" pitchFamily="18" charset="0"/>
                <a:ea typeface="Times New Roman" panose="02020603050405020304" pitchFamily="18" charset="0"/>
              </a:rPr>
              <a:t> </a:t>
            </a:r>
            <a:endParaRPr lang="en-GB" sz="1200" dirty="0">
              <a:effectLst/>
              <a:latin typeface="Times New Roman" panose="02020603050405020304" pitchFamily="18" charset="0"/>
              <a:ea typeface="Times New Roman" panose="02020603050405020304" pitchFamily="18" charset="0"/>
            </a:endParaRPr>
          </a:p>
          <a:p>
            <a:r>
              <a:rPr lang="en-GB" sz="1200" dirty="0">
                <a:effectLst/>
                <a:latin typeface="Times New Roman" panose="02020603050405020304" pitchFamily="18" charset="0"/>
                <a:ea typeface="Times New Roman" panose="02020603050405020304" pitchFamily="18" charset="0"/>
              </a:rPr>
              <a:t>BATESON  Joshua  Engineer  662 Manchester Road</a:t>
            </a:r>
          </a:p>
          <a:p>
            <a:r>
              <a:rPr lang="en-GB" sz="1200" dirty="0">
                <a:effectLst/>
                <a:latin typeface="Times New Roman" panose="02020603050405020304" pitchFamily="18" charset="0"/>
                <a:ea typeface="Times New Roman" panose="02020603050405020304" pitchFamily="18" charset="0"/>
              </a:rPr>
              <a:t>BERRY  James  Provision dealer  900-902 Manchester Road</a:t>
            </a:r>
          </a:p>
          <a:p>
            <a:r>
              <a:rPr lang="en-GB" sz="1200" dirty="0">
                <a:effectLst/>
                <a:latin typeface="Times New Roman" panose="02020603050405020304" pitchFamily="18" charset="0"/>
                <a:ea typeface="Times New Roman" panose="02020603050405020304" pitchFamily="18" charset="0"/>
              </a:rPr>
              <a:t>BRIGGS  James  Clogger &amp; Shoemaker  693 Manchester Road</a:t>
            </a:r>
          </a:p>
          <a:p>
            <a:r>
              <a:rPr lang="en-GB" sz="1200" dirty="0">
                <a:effectLst/>
                <a:latin typeface="Times New Roman" panose="02020603050405020304" pitchFamily="18" charset="0"/>
                <a:ea typeface="Times New Roman" panose="02020603050405020304" pitchFamily="18" charset="0"/>
              </a:rPr>
              <a:t>CHADWICK  Nathaniel  Checkweighman  664 Manchester Road</a:t>
            </a:r>
          </a:p>
          <a:p>
            <a:r>
              <a:rPr lang="en-GB" sz="1200" dirty="0">
                <a:effectLst/>
                <a:latin typeface="Times New Roman" panose="02020603050405020304" pitchFamily="18" charset="0"/>
                <a:ea typeface="Times New Roman" panose="02020603050405020304" pitchFamily="18" charset="0"/>
              </a:rPr>
              <a:t>CHADWICK  Wm  Book keeper  805 Manchester Road, Over </a:t>
            </a:r>
            <a:r>
              <a:rPr lang="en-GB" sz="1200" dirty="0" err="1">
                <a:effectLst/>
                <a:latin typeface="Times New Roman" panose="02020603050405020304" pitchFamily="18" charset="0"/>
                <a:ea typeface="Times New Roman" panose="02020603050405020304" pitchFamily="18" charset="0"/>
              </a:rPr>
              <a:t>Hulton</a:t>
            </a:r>
            <a:endParaRPr lang="en-GB" sz="1200" dirty="0">
              <a:effectLst/>
              <a:latin typeface="Times New Roman" panose="02020603050405020304" pitchFamily="18" charset="0"/>
              <a:ea typeface="Times New Roman" panose="02020603050405020304" pitchFamily="18" charset="0"/>
            </a:endParaRPr>
          </a:p>
          <a:p>
            <a:r>
              <a:rPr lang="en-GB" sz="1200" dirty="0">
                <a:effectLst/>
                <a:latin typeface="Times New Roman" panose="02020603050405020304" pitchFamily="18" charset="0"/>
                <a:ea typeface="Times New Roman" panose="02020603050405020304" pitchFamily="18" charset="0"/>
              </a:rPr>
              <a:t>CHRISTENSON  Carl  Joiner  706 Manchester Road</a:t>
            </a:r>
          </a:p>
          <a:p>
            <a:r>
              <a:rPr lang="en-GB" sz="1200" dirty="0">
                <a:effectLst/>
                <a:latin typeface="Times New Roman" panose="02020603050405020304" pitchFamily="18" charset="0"/>
                <a:ea typeface="Times New Roman" panose="02020603050405020304" pitchFamily="18" charset="0"/>
              </a:rPr>
              <a:t>CLOSE  Jeremiah  Colliery Under Manager  714 Manchester Road</a:t>
            </a:r>
          </a:p>
          <a:p>
            <a:r>
              <a:rPr lang="en-GB" sz="1200" dirty="0">
                <a:effectLst/>
                <a:latin typeface="Times New Roman" panose="02020603050405020304" pitchFamily="18" charset="0"/>
                <a:ea typeface="Times New Roman" panose="02020603050405020304" pitchFamily="18" charset="0"/>
              </a:rPr>
              <a:t>ENNION  Thos  Carter  855 &amp; 857 Manchester Road</a:t>
            </a:r>
          </a:p>
          <a:p>
            <a:r>
              <a:rPr lang="en-GB" sz="1200" dirty="0">
                <a:effectLst/>
                <a:latin typeface="Times New Roman" panose="02020603050405020304" pitchFamily="18" charset="0"/>
                <a:ea typeface="Times New Roman" panose="02020603050405020304" pitchFamily="18" charset="0"/>
              </a:rPr>
              <a:t>GORE  Thos  </a:t>
            </a:r>
            <a:r>
              <a:rPr lang="en-GB" sz="1200" dirty="0" err="1">
                <a:effectLst/>
                <a:latin typeface="Times New Roman" panose="02020603050405020304" pitchFamily="18" charset="0"/>
                <a:ea typeface="Times New Roman" panose="02020603050405020304" pitchFamily="18" charset="0"/>
              </a:rPr>
              <a:t>Lic</a:t>
            </a:r>
            <a:r>
              <a:rPr lang="en-GB" sz="1200" dirty="0">
                <a:effectLst/>
                <a:latin typeface="Times New Roman" panose="02020603050405020304" pitchFamily="18" charset="0"/>
                <a:ea typeface="Times New Roman" panose="02020603050405020304" pitchFamily="18" charset="0"/>
              </a:rPr>
              <a:t> </a:t>
            </a:r>
            <a:r>
              <a:rPr lang="en-GB" sz="1200" dirty="0" err="1">
                <a:effectLst/>
                <a:latin typeface="Times New Roman" panose="02020603050405020304" pitchFamily="18" charset="0"/>
                <a:ea typeface="Times New Roman" panose="02020603050405020304" pitchFamily="18" charset="0"/>
              </a:rPr>
              <a:t>Vict</a:t>
            </a:r>
            <a:r>
              <a:rPr lang="en-GB" sz="1200" dirty="0">
                <a:effectLst/>
                <a:latin typeface="Times New Roman" panose="02020603050405020304" pitchFamily="18" charset="0"/>
                <a:ea typeface="Times New Roman" panose="02020603050405020304" pitchFamily="18" charset="0"/>
              </a:rPr>
              <a:t>  Stag &amp; Griffin, 617 Manchester Road</a:t>
            </a:r>
          </a:p>
          <a:p>
            <a:r>
              <a:rPr lang="en-GB" sz="1200" dirty="0">
                <a:effectLst/>
                <a:latin typeface="Times New Roman" panose="02020603050405020304" pitchFamily="18" charset="0"/>
                <a:ea typeface="Times New Roman" panose="02020603050405020304" pitchFamily="18" charset="0"/>
              </a:rPr>
              <a:t>GREGORY  James  Salesman  795 Manchester Road</a:t>
            </a:r>
          </a:p>
          <a:p>
            <a:r>
              <a:rPr lang="en-GB" sz="1200" dirty="0">
                <a:effectLst/>
                <a:latin typeface="Times New Roman" panose="02020603050405020304" pitchFamily="18" charset="0"/>
                <a:ea typeface="Times New Roman" panose="02020603050405020304" pitchFamily="18" charset="0"/>
              </a:rPr>
              <a:t>HARWOOD  Robert  Engineer  </a:t>
            </a:r>
            <a:r>
              <a:rPr lang="en-GB" sz="1200" dirty="0" err="1">
                <a:effectLst/>
                <a:latin typeface="Times New Roman" panose="02020603050405020304" pitchFamily="18" charset="0"/>
                <a:ea typeface="Times New Roman" panose="02020603050405020304" pitchFamily="18" charset="0"/>
              </a:rPr>
              <a:t>Hulton</a:t>
            </a:r>
            <a:r>
              <a:rPr lang="en-GB" sz="1200" dirty="0">
                <a:effectLst/>
                <a:latin typeface="Times New Roman" panose="02020603050405020304" pitchFamily="18" charset="0"/>
                <a:ea typeface="Times New Roman" panose="02020603050405020304" pitchFamily="18" charset="0"/>
              </a:rPr>
              <a:t> Cottage, Wigan Road, Over </a:t>
            </a:r>
            <a:r>
              <a:rPr lang="en-GB" sz="1200" dirty="0" err="1">
                <a:effectLst/>
                <a:latin typeface="Times New Roman" panose="02020603050405020304" pitchFamily="18" charset="0"/>
                <a:ea typeface="Times New Roman" panose="02020603050405020304" pitchFamily="18" charset="0"/>
              </a:rPr>
              <a:t>Hulton</a:t>
            </a:r>
            <a:endParaRPr lang="en-GB" sz="1200" dirty="0">
              <a:effectLst/>
              <a:latin typeface="Times New Roman" panose="02020603050405020304" pitchFamily="18" charset="0"/>
              <a:ea typeface="Times New Roman" panose="02020603050405020304" pitchFamily="18" charset="0"/>
            </a:endParaRPr>
          </a:p>
          <a:p>
            <a:r>
              <a:rPr lang="en-GB" sz="1200" dirty="0">
                <a:effectLst/>
                <a:latin typeface="Times New Roman" panose="02020603050405020304" pitchFamily="18" charset="0"/>
                <a:ea typeface="Times New Roman" panose="02020603050405020304" pitchFamily="18" charset="0"/>
              </a:rPr>
              <a:t>HOPE  Ellis  Stationmaster  699 Manchester Road</a:t>
            </a:r>
          </a:p>
          <a:p>
            <a:r>
              <a:rPr lang="en-GB" sz="1200" dirty="0">
                <a:effectLst/>
                <a:latin typeface="Times New Roman" panose="02020603050405020304" pitchFamily="18" charset="0"/>
                <a:ea typeface="Times New Roman" panose="02020603050405020304" pitchFamily="18" charset="0"/>
              </a:rPr>
              <a:t>HULTON  W </a:t>
            </a:r>
            <a:r>
              <a:rPr lang="en-GB" sz="1200" dirty="0" err="1">
                <a:effectLst/>
                <a:latin typeface="Times New Roman" panose="02020603050405020304" pitchFamily="18" charset="0"/>
                <a:ea typeface="Times New Roman" panose="02020603050405020304" pitchFamily="18" charset="0"/>
              </a:rPr>
              <a:t>W</a:t>
            </a:r>
            <a:r>
              <a:rPr lang="en-GB" sz="1200" dirty="0">
                <a:effectLst/>
                <a:latin typeface="Times New Roman" panose="02020603050405020304" pitchFamily="18" charset="0"/>
                <a:ea typeface="Times New Roman" panose="02020603050405020304" pitchFamily="18" charset="0"/>
              </a:rPr>
              <a:t> B    </a:t>
            </a:r>
            <a:r>
              <a:rPr lang="en-GB" sz="1200" dirty="0" err="1">
                <a:effectLst/>
                <a:latin typeface="Times New Roman" panose="02020603050405020304" pitchFamily="18" charset="0"/>
                <a:ea typeface="Times New Roman" panose="02020603050405020304" pitchFamily="18" charset="0"/>
              </a:rPr>
              <a:t>Hulton</a:t>
            </a:r>
            <a:r>
              <a:rPr lang="en-GB" sz="1200" dirty="0">
                <a:effectLst/>
                <a:latin typeface="Times New Roman" panose="02020603050405020304" pitchFamily="18" charset="0"/>
                <a:ea typeface="Times New Roman" panose="02020603050405020304" pitchFamily="18" charset="0"/>
              </a:rPr>
              <a:t> Park, Over </a:t>
            </a:r>
            <a:r>
              <a:rPr lang="en-GB" sz="1200" dirty="0" err="1">
                <a:effectLst/>
                <a:latin typeface="Times New Roman" panose="02020603050405020304" pitchFamily="18" charset="0"/>
                <a:ea typeface="Times New Roman" panose="02020603050405020304" pitchFamily="18" charset="0"/>
              </a:rPr>
              <a:t>Hulton</a:t>
            </a:r>
            <a:endParaRPr lang="en-GB" sz="1200" dirty="0">
              <a:effectLst/>
              <a:latin typeface="Times New Roman" panose="02020603050405020304" pitchFamily="18" charset="0"/>
              <a:ea typeface="Times New Roman" panose="02020603050405020304" pitchFamily="18" charset="0"/>
            </a:endParaRPr>
          </a:p>
          <a:p>
            <a:r>
              <a:rPr lang="en-GB" sz="1200" dirty="0">
                <a:effectLst/>
                <a:latin typeface="Times New Roman" panose="02020603050405020304" pitchFamily="18" charset="0"/>
                <a:ea typeface="Times New Roman" panose="02020603050405020304" pitchFamily="18" charset="0"/>
              </a:rPr>
              <a:t>JOHNSON  Richard  Butcher  655 Manchester Road</a:t>
            </a:r>
          </a:p>
          <a:p>
            <a:r>
              <a:rPr lang="en-GB" sz="1200" dirty="0">
                <a:effectLst/>
                <a:latin typeface="Times New Roman" panose="02020603050405020304" pitchFamily="18" charset="0"/>
                <a:ea typeface="Times New Roman" panose="02020603050405020304" pitchFamily="18" charset="0"/>
              </a:rPr>
              <a:t>LAMBERT  James  Surface Manager  717 Manchester Road</a:t>
            </a:r>
          </a:p>
          <a:p>
            <a:r>
              <a:rPr lang="en-GB" sz="1200" dirty="0">
                <a:effectLst/>
                <a:latin typeface="Times New Roman" panose="02020603050405020304" pitchFamily="18" charset="0"/>
                <a:ea typeface="Times New Roman" panose="02020603050405020304" pitchFamily="18" charset="0"/>
              </a:rPr>
              <a:t>LEE  Wm  Fried Fish Dealer  653 Manchester Road</a:t>
            </a:r>
          </a:p>
          <a:p>
            <a:r>
              <a:rPr lang="en-GB" sz="1200" dirty="0">
                <a:effectLst/>
                <a:latin typeface="Times New Roman" panose="02020603050405020304" pitchFamily="18" charset="0"/>
                <a:ea typeface="Times New Roman" panose="02020603050405020304" pitchFamily="18" charset="0"/>
              </a:rPr>
              <a:t>MARSH  William  Colliery Under Manager  704 Manchester Road</a:t>
            </a:r>
          </a:p>
          <a:p>
            <a:r>
              <a:rPr lang="en-GB" sz="1200" dirty="0">
                <a:effectLst/>
                <a:latin typeface="Times New Roman" panose="02020603050405020304" pitchFamily="18" charset="0"/>
                <a:ea typeface="Times New Roman" panose="02020603050405020304" pitchFamily="18" charset="0"/>
              </a:rPr>
              <a:t>MILLINGTON  Jacob  Colliery Manager  712 Manchester Road</a:t>
            </a:r>
          </a:p>
          <a:p>
            <a:r>
              <a:rPr lang="en-GB" sz="1200" dirty="0">
                <a:effectLst/>
                <a:latin typeface="Times New Roman" panose="02020603050405020304" pitchFamily="18" charset="0"/>
                <a:ea typeface="Times New Roman" panose="02020603050405020304" pitchFamily="18" charset="0"/>
              </a:rPr>
              <a:t>MINION  </a:t>
            </a:r>
            <a:r>
              <a:rPr lang="en-GB" sz="1200" dirty="0" err="1">
                <a:effectLst/>
                <a:latin typeface="Times New Roman" panose="02020603050405020304" pitchFamily="18" charset="0"/>
                <a:ea typeface="Times New Roman" panose="02020603050405020304" pitchFamily="18" charset="0"/>
              </a:rPr>
              <a:t>Rev.James</a:t>
            </a:r>
            <a:r>
              <a:rPr lang="en-GB" sz="1200" dirty="0">
                <a:effectLst/>
                <a:latin typeface="Times New Roman" panose="02020603050405020304" pitchFamily="18" charset="0"/>
                <a:ea typeface="Times New Roman" panose="02020603050405020304" pitchFamily="18" charset="0"/>
              </a:rPr>
              <a:t>  Curate -St </a:t>
            </a:r>
            <a:r>
              <a:rPr lang="en-GB" sz="1200" dirty="0" err="1">
                <a:effectLst/>
                <a:latin typeface="Times New Roman" panose="02020603050405020304" pitchFamily="18" charset="0"/>
                <a:ea typeface="Times New Roman" panose="02020603050405020304" pitchFamily="18" charset="0"/>
              </a:rPr>
              <a:t>Bartholomews</a:t>
            </a:r>
            <a:r>
              <a:rPr lang="en-GB" sz="1200" dirty="0">
                <a:effectLst/>
                <a:latin typeface="Times New Roman" panose="02020603050405020304" pitchFamily="18" charset="0"/>
                <a:ea typeface="Times New Roman" panose="02020603050405020304" pitchFamily="18" charset="0"/>
              </a:rPr>
              <a:t>  723 Manchester Road</a:t>
            </a:r>
          </a:p>
          <a:p>
            <a:r>
              <a:rPr lang="en-GB" sz="1200" dirty="0">
                <a:effectLst/>
                <a:latin typeface="Times New Roman" panose="02020603050405020304" pitchFamily="18" charset="0"/>
                <a:ea typeface="Times New Roman" panose="02020603050405020304" pitchFamily="18" charset="0"/>
              </a:rPr>
              <a:t>RALPH  John  Minder  657 Manchester Road</a:t>
            </a:r>
          </a:p>
          <a:p>
            <a:r>
              <a:rPr lang="en-GB" sz="1200" dirty="0">
                <a:effectLst/>
                <a:latin typeface="Times New Roman" panose="02020603050405020304" pitchFamily="18" charset="0"/>
                <a:ea typeface="Times New Roman" panose="02020603050405020304" pitchFamily="18" charset="0"/>
              </a:rPr>
              <a:t>RUSHTON  Edward  Assistant Colliery Manager  Manchester Road</a:t>
            </a:r>
          </a:p>
          <a:p>
            <a:r>
              <a:rPr lang="en-GB" sz="1200" dirty="0">
                <a:effectLst/>
                <a:latin typeface="Times New Roman" panose="02020603050405020304" pitchFamily="18" charset="0"/>
                <a:ea typeface="Times New Roman" panose="02020603050405020304" pitchFamily="18" charset="0"/>
              </a:rPr>
              <a:t>SHAW  Jas  Blacksmith  905 Manchester Road, Over </a:t>
            </a:r>
            <a:r>
              <a:rPr lang="en-GB" sz="1200" dirty="0" err="1">
                <a:effectLst/>
                <a:latin typeface="Times New Roman" panose="02020603050405020304" pitchFamily="18" charset="0"/>
                <a:ea typeface="Times New Roman" panose="02020603050405020304" pitchFamily="18" charset="0"/>
              </a:rPr>
              <a:t>Hulton</a:t>
            </a:r>
            <a:endParaRPr lang="en-GB" sz="1200" dirty="0">
              <a:effectLst/>
              <a:latin typeface="Times New Roman" panose="02020603050405020304" pitchFamily="18" charset="0"/>
              <a:ea typeface="Times New Roman" panose="02020603050405020304" pitchFamily="18" charset="0"/>
            </a:endParaRPr>
          </a:p>
          <a:p>
            <a:r>
              <a:rPr lang="en-GB" sz="1200" dirty="0">
                <a:effectLst/>
                <a:latin typeface="Times New Roman" panose="02020603050405020304" pitchFamily="18" charset="0"/>
                <a:ea typeface="Times New Roman" panose="02020603050405020304" pitchFamily="18" charset="0"/>
              </a:rPr>
              <a:t>SHONE  Samuel  Lamp Cleaner  660 Manchester Road </a:t>
            </a:r>
          </a:p>
          <a:p>
            <a:r>
              <a:rPr lang="en-GB" sz="1200" dirty="0">
                <a:effectLst/>
                <a:latin typeface="Times New Roman" panose="02020603050405020304" pitchFamily="18" charset="0"/>
                <a:ea typeface="Times New Roman" panose="02020603050405020304" pitchFamily="18" charset="0"/>
              </a:rPr>
              <a:t>SHUTTLEWORTH  Edwin  Policeman  895 Manchester Road</a:t>
            </a:r>
          </a:p>
          <a:p>
            <a:r>
              <a:rPr lang="en-GB" sz="1200" dirty="0">
                <a:effectLst/>
                <a:latin typeface="Times New Roman" panose="02020603050405020304" pitchFamily="18" charset="0"/>
                <a:ea typeface="Times New Roman" panose="02020603050405020304" pitchFamily="18" charset="0"/>
              </a:rPr>
              <a:t>SINKINSON  Thos  Schoolmaster  713 Manchester Road</a:t>
            </a:r>
          </a:p>
          <a:p>
            <a:r>
              <a:rPr lang="en-GB" sz="1200" dirty="0">
                <a:effectLst/>
                <a:latin typeface="Times New Roman" panose="02020603050405020304" pitchFamily="18" charset="0"/>
                <a:ea typeface="Times New Roman" panose="02020603050405020304" pitchFamily="18" charset="0"/>
              </a:rPr>
              <a:t>SMITH  </a:t>
            </a:r>
            <a:r>
              <a:rPr lang="en-GB" sz="1200" dirty="0" err="1">
                <a:effectLst/>
                <a:latin typeface="Times New Roman" panose="02020603050405020304" pitchFamily="18" charset="0"/>
                <a:ea typeface="Times New Roman" panose="02020603050405020304" pitchFamily="18" charset="0"/>
              </a:rPr>
              <a:t>Edw</a:t>
            </a:r>
            <a:r>
              <a:rPr lang="en-GB" sz="1200" dirty="0">
                <a:effectLst/>
                <a:latin typeface="Times New Roman" panose="02020603050405020304" pitchFamily="18" charset="0"/>
                <a:ea typeface="Times New Roman" panose="02020603050405020304" pitchFamily="18" charset="0"/>
              </a:rPr>
              <a:t> Thornley  Wholesale &amp; Retail Grocer &amp;c &amp; Post Office  620 Manchester Road</a:t>
            </a:r>
          </a:p>
          <a:p>
            <a:r>
              <a:rPr lang="en-GB" sz="1200" dirty="0">
                <a:effectLst/>
                <a:latin typeface="Times New Roman" panose="02020603050405020304" pitchFamily="18" charset="0"/>
                <a:ea typeface="Times New Roman" panose="02020603050405020304" pitchFamily="18" charset="0"/>
              </a:rPr>
              <a:t>TANNER  Alfred  Colliery Manager  Woodbine House 701 Manchester Road</a:t>
            </a:r>
          </a:p>
          <a:p>
            <a:r>
              <a:rPr lang="en-GB" sz="1200" dirty="0">
                <a:effectLst/>
                <a:latin typeface="Times New Roman" panose="02020603050405020304" pitchFamily="18" charset="0"/>
                <a:ea typeface="Times New Roman" panose="02020603050405020304" pitchFamily="18" charset="0"/>
              </a:rPr>
              <a:t>WILLIAMS  John  Colliery Manager  708 Manchester Road</a:t>
            </a:r>
          </a:p>
          <a:p>
            <a:r>
              <a:rPr lang="en-GB" sz="1200" dirty="0">
                <a:effectLst/>
                <a:latin typeface="Times New Roman" panose="02020603050405020304" pitchFamily="18" charset="0"/>
                <a:ea typeface="Times New Roman" panose="02020603050405020304" pitchFamily="18" charset="0"/>
              </a:rPr>
              <a:t>WILLIAMS  Thomas  Under Manager  Manchester Road</a:t>
            </a:r>
          </a:p>
          <a:p>
            <a:r>
              <a:rPr lang="en-GB" sz="1200" dirty="0">
                <a:effectLst/>
                <a:latin typeface="Times New Roman" panose="02020603050405020304" pitchFamily="18" charset="0"/>
                <a:ea typeface="Times New Roman" panose="02020603050405020304" pitchFamily="18" charset="0"/>
              </a:rPr>
              <a:t>WILLIAMS  Walter  Butler  </a:t>
            </a:r>
            <a:r>
              <a:rPr lang="en-GB" sz="1200" dirty="0" err="1">
                <a:effectLst/>
                <a:latin typeface="Times New Roman" panose="02020603050405020304" pitchFamily="18" charset="0"/>
                <a:ea typeface="Times New Roman" panose="02020603050405020304" pitchFamily="18" charset="0"/>
              </a:rPr>
              <a:t>Hulton</a:t>
            </a:r>
            <a:r>
              <a:rPr lang="en-GB" sz="1200" dirty="0">
                <a:effectLst/>
                <a:latin typeface="Times New Roman" panose="02020603050405020304" pitchFamily="18" charset="0"/>
                <a:ea typeface="Times New Roman" panose="02020603050405020304" pitchFamily="18" charset="0"/>
              </a:rPr>
              <a:t> Park, 749 Manchester Road</a:t>
            </a:r>
          </a:p>
          <a:p>
            <a:r>
              <a:rPr lang="en-GB" sz="1200" dirty="0">
                <a:effectLst/>
                <a:latin typeface="Times New Roman" panose="02020603050405020304" pitchFamily="18" charset="0"/>
                <a:ea typeface="Times New Roman" panose="02020603050405020304" pitchFamily="18" charset="0"/>
              </a:rPr>
              <a:t>WOODS  Robert  Farmer  </a:t>
            </a:r>
            <a:r>
              <a:rPr lang="en-GB" sz="1200" dirty="0" err="1">
                <a:effectLst/>
                <a:latin typeface="Times New Roman" panose="02020603050405020304" pitchFamily="18" charset="0"/>
                <a:ea typeface="Times New Roman" panose="02020603050405020304" pitchFamily="18" charset="0"/>
              </a:rPr>
              <a:t>Rungerwall</a:t>
            </a:r>
            <a:r>
              <a:rPr lang="en-GB" sz="1200" dirty="0">
                <a:effectLst/>
                <a:latin typeface="Times New Roman" panose="02020603050405020304" pitchFamily="18" charset="0"/>
                <a:ea typeface="Times New Roman" panose="02020603050405020304" pitchFamily="18" charset="0"/>
              </a:rPr>
              <a:t> Farm, 811 Manchester Road</a:t>
            </a:r>
          </a:p>
          <a:p>
            <a:r>
              <a:rPr lang="en-GB" sz="1200" dirty="0">
                <a:effectLst/>
                <a:latin typeface="Times New Roman" panose="02020603050405020304" pitchFamily="18" charset="0"/>
                <a:ea typeface="Times New Roman" panose="02020603050405020304" pitchFamily="18" charset="0"/>
              </a:rPr>
              <a:t>WOOLEY  Wm  Ganger  666 Manchester Road</a:t>
            </a:r>
          </a:p>
          <a:p>
            <a:r>
              <a:rPr lang="en-GB" sz="1200" dirty="0">
                <a:effectLst/>
                <a:latin typeface="Times New Roman" panose="02020603050405020304" pitchFamily="18" charset="0"/>
                <a:ea typeface="Times New Roman" panose="02020603050405020304" pitchFamily="18" charset="0"/>
              </a:rPr>
              <a:t> </a:t>
            </a:r>
          </a:p>
          <a:p>
            <a:r>
              <a:rPr lang="en-GB" sz="1200" dirty="0">
                <a:effectLst/>
                <a:latin typeface="Times New Roman" panose="02020603050405020304" pitchFamily="18" charset="0"/>
                <a:ea typeface="Times New Roman" panose="02020603050405020304" pitchFamily="18" charset="0"/>
              </a:rPr>
              <a:t> </a:t>
            </a:r>
          </a:p>
        </p:txBody>
      </p:sp>
    </p:spTree>
    <p:extLst>
      <p:ext uri="{BB962C8B-B14F-4D97-AF65-F5344CB8AC3E}">
        <p14:creationId xmlns:p14="http://schemas.microsoft.com/office/powerpoint/2010/main" val="341961728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street with buildings and cars&#10;&#10;Description automatically generated">
            <a:extLst>
              <a:ext uri="{FF2B5EF4-FFF2-40B4-BE49-F238E27FC236}">
                <a16:creationId xmlns:a16="http://schemas.microsoft.com/office/drawing/2014/main" id="{A68A10EA-6D46-C913-B42F-6D5B4771E36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86000" y="1952625"/>
            <a:ext cx="7620000" cy="2952750"/>
          </a:xfrm>
          <a:prstGeom prst="rect">
            <a:avLst/>
          </a:prstGeom>
        </p:spPr>
      </p:pic>
    </p:spTree>
    <p:extLst>
      <p:ext uri="{BB962C8B-B14F-4D97-AF65-F5344CB8AC3E}">
        <p14:creationId xmlns:p14="http://schemas.microsoft.com/office/powerpoint/2010/main" val="226960808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84DCD97-5662-6934-6ABC-A9E95D9AF0DF}"/>
              </a:ext>
            </a:extLst>
          </p:cNvPr>
          <p:cNvPicPr>
            <a:picLocks noChangeAspect="1"/>
          </p:cNvPicPr>
          <p:nvPr/>
        </p:nvPicPr>
        <p:blipFill>
          <a:blip r:embed="rId2"/>
          <a:stretch>
            <a:fillRect/>
          </a:stretch>
        </p:blipFill>
        <p:spPr>
          <a:xfrm>
            <a:off x="1248961" y="0"/>
            <a:ext cx="9694077" cy="6858000"/>
          </a:xfrm>
          <a:prstGeom prst="rect">
            <a:avLst/>
          </a:prstGeom>
        </p:spPr>
      </p:pic>
    </p:spTree>
    <p:extLst>
      <p:ext uri="{BB962C8B-B14F-4D97-AF65-F5344CB8AC3E}">
        <p14:creationId xmlns:p14="http://schemas.microsoft.com/office/powerpoint/2010/main" val="188631949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15E32A98-0D92-F92F-E2E4-7DAFEE54B03D}"/>
              </a:ext>
            </a:extLst>
          </p:cNvPr>
          <p:cNvPicPr>
            <a:picLocks noChangeAspect="1"/>
          </p:cNvPicPr>
          <p:nvPr/>
        </p:nvPicPr>
        <p:blipFill>
          <a:blip r:embed="rId2"/>
          <a:stretch>
            <a:fillRect/>
          </a:stretch>
        </p:blipFill>
        <p:spPr>
          <a:xfrm>
            <a:off x="1276750" y="0"/>
            <a:ext cx="9638499" cy="6858000"/>
          </a:xfrm>
          <a:prstGeom prst="rect">
            <a:avLst/>
          </a:prstGeom>
        </p:spPr>
      </p:pic>
      <p:sp>
        <p:nvSpPr>
          <p:cNvPr id="3" name="TextBox 2">
            <a:extLst>
              <a:ext uri="{FF2B5EF4-FFF2-40B4-BE49-F238E27FC236}">
                <a16:creationId xmlns:a16="http://schemas.microsoft.com/office/drawing/2014/main" id="{992D6DD9-9300-F26B-6574-C563BC2E84AC}"/>
              </a:ext>
            </a:extLst>
          </p:cNvPr>
          <p:cNvSpPr txBox="1"/>
          <p:nvPr/>
        </p:nvSpPr>
        <p:spPr>
          <a:xfrm>
            <a:off x="4607511" y="3429000"/>
            <a:ext cx="1488489" cy="646331"/>
          </a:xfrm>
          <a:prstGeom prst="rect">
            <a:avLst/>
          </a:prstGeom>
          <a:noFill/>
        </p:spPr>
        <p:txBody>
          <a:bodyPr wrap="square" rtlCol="0">
            <a:spAutoFit/>
          </a:bodyPr>
          <a:lstStyle/>
          <a:p>
            <a:r>
              <a:rPr lang="en-GB" dirty="0">
                <a:solidFill>
                  <a:srgbClr val="FF0000"/>
                </a:solidFill>
              </a:rPr>
              <a:t>Chequerbent Station</a:t>
            </a:r>
          </a:p>
        </p:txBody>
      </p:sp>
      <p:sp>
        <p:nvSpPr>
          <p:cNvPr id="4" name="Rectangle 3">
            <a:extLst>
              <a:ext uri="{FF2B5EF4-FFF2-40B4-BE49-F238E27FC236}">
                <a16:creationId xmlns:a16="http://schemas.microsoft.com/office/drawing/2014/main" id="{E43A78B3-C831-E4EF-2A4E-DE549469E47F}"/>
              </a:ext>
            </a:extLst>
          </p:cNvPr>
          <p:cNvSpPr/>
          <p:nvPr/>
        </p:nvSpPr>
        <p:spPr>
          <a:xfrm>
            <a:off x="4643021" y="3497802"/>
            <a:ext cx="1358284" cy="514905"/>
          </a:xfrm>
          <a:prstGeom prst="rect">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6" name="Straight Arrow Connector 5">
            <a:extLst>
              <a:ext uri="{FF2B5EF4-FFF2-40B4-BE49-F238E27FC236}">
                <a16:creationId xmlns:a16="http://schemas.microsoft.com/office/drawing/2014/main" id="{1FA7CDA9-7FC9-C3E7-0164-64FAA3BE0A71}"/>
              </a:ext>
            </a:extLst>
          </p:cNvPr>
          <p:cNvCxnSpPr/>
          <p:nvPr/>
        </p:nvCxnSpPr>
        <p:spPr>
          <a:xfrm flipV="1">
            <a:off x="5486400" y="3249227"/>
            <a:ext cx="550415" cy="248575"/>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42D4A975-B746-42CB-2320-8AB5105B8346}"/>
              </a:ext>
            </a:extLst>
          </p:cNvPr>
          <p:cNvSpPr txBox="1"/>
          <p:nvPr/>
        </p:nvSpPr>
        <p:spPr>
          <a:xfrm>
            <a:off x="6862439" y="5122416"/>
            <a:ext cx="2308194" cy="646331"/>
          </a:xfrm>
          <a:prstGeom prst="rect">
            <a:avLst/>
          </a:prstGeom>
          <a:noFill/>
        </p:spPr>
        <p:txBody>
          <a:bodyPr wrap="square" rtlCol="0">
            <a:spAutoFit/>
          </a:bodyPr>
          <a:lstStyle/>
          <a:p>
            <a:r>
              <a:rPr lang="en-GB" dirty="0">
                <a:solidFill>
                  <a:srgbClr val="FF0000"/>
                </a:solidFill>
              </a:rPr>
              <a:t>Bolton – Leigh line built 1828</a:t>
            </a:r>
          </a:p>
        </p:txBody>
      </p:sp>
      <p:sp>
        <p:nvSpPr>
          <p:cNvPr id="8" name="Rectangle 7">
            <a:extLst>
              <a:ext uri="{FF2B5EF4-FFF2-40B4-BE49-F238E27FC236}">
                <a16:creationId xmlns:a16="http://schemas.microsoft.com/office/drawing/2014/main" id="{79D5D832-4034-FDDF-C1AF-4277DB0F353B}"/>
              </a:ext>
            </a:extLst>
          </p:cNvPr>
          <p:cNvSpPr/>
          <p:nvPr/>
        </p:nvSpPr>
        <p:spPr>
          <a:xfrm>
            <a:off x="6862439" y="5122416"/>
            <a:ext cx="1979720" cy="646331"/>
          </a:xfrm>
          <a:prstGeom prst="rect">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10" name="Straight Arrow Connector 9">
            <a:extLst>
              <a:ext uri="{FF2B5EF4-FFF2-40B4-BE49-F238E27FC236}">
                <a16:creationId xmlns:a16="http://schemas.microsoft.com/office/drawing/2014/main" id="{2B7DAF3C-07FA-7E1D-19B4-AD087221B455}"/>
              </a:ext>
            </a:extLst>
          </p:cNvPr>
          <p:cNvCxnSpPr/>
          <p:nvPr/>
        </p:nvCxnSpPr>
        <p:spPr>
          <a:xfrm flipH="1">
            <a:off x="6294268" y="5370990"/>
            <a:ext cx="568171" cy="0"/>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a16="http://schemas.microsoft.com/office/drawing/2014/main" id="{343D88CC-992E-92E7-66BA-5EA593A2A499}"/>
              </a:ext>
            </a:extLst>
          </p:cNvPr>
          <p:cNvSpPr txBox="1"/>
          <p:nvPr/>
        </p:nvSpPr>
        <p:spPr>
          <a:xfrm>
            <a:off x="1349406" y="3160450"/>
            <a:ext cx="2112885" cy="369332"/>
          </a:xfrm>
          <a:prstGeom prst="rect">
            <a:avLst/>
          </a:prstGeom>
          <a:noFill/>
        </p:spPr>
        <p:txBody>
          <a:bodyPr wrap="square" rtlCol="0">
            <a:spAutoFit/>
          </a:bodyPr>
          <a:lstStyle/>
          <a:p>
            <a:r>
              <a:rPr lang="en-GB" dirty="0">
                <a:solidFill>
                  <a:srgbClr val="FF0000"/>
                </a:solidFill>
              </a:rPr>
              <a:t>Manchester Road</a:t>
            </a:r>
          </a:p>
        </p:txBody>
      </p:sp>
      <p:sp>
        <p:nvSpPr>
          <p:cNvPr id="12" name="TextBox 11">
            <a:extLst>
              <a:ext uri="{FF2B5EF4-FFF2-40B4-BE49-F238E27FC236}">
                <a16:creationId xmlns:a16="http://schemas.microsoft.com/office/drawing/2014/main" id="{961D6742-919A-194B-BB8E-95A957858065}"/>
              </a:ext>
            </a:extLst>
          </p:cNvPr>
          <p:cNvSpPr txBox="1"/>
          <p:nvPr/>
        </p:nvSpPr>
        <p:spPr>
          <a:xfrm>
            <a:off x="4048216" y="328474"/>
            <a:ext cx="2352583" cy="646331"/>
          </a:xfrm>
          <a:prstGeom prst="rect">
            <a:avLst/>
          </a:prstGeom>
          <a:noFill/>
        </p:spPr>
        <p:txBody>
          <a:bodyPr wrap="square" rtlCol="0">
            <a:spAutoFit/>
          </a:bodyPr>
          <a:lstStyle/>
          <a:p>
            <a:r>
              <a:rPr lang="en-GB" dirty="0">
                <a:solidFill>
                  <a:srgbClr val="FF0000"/>
                </a:solidFill>
              </a:rPr>
              <a:t>Reconstructed railway line built 1855</a:t>
            </a:r>
          </a:p>
        </p:txBody>
      </p:sp>
      <p:sp>
        <p:nvSpPr>
          <p:cNvPr id="13" name="Rectangle 12">
            <a:extLst>
              <a:ext uri="{FF2B5EF4-FFF2-40B4-BE49-F238E27FC236}">
                <a16:creationId xmlns:a16="http://schemas.microsoft.com/office/drawing/2014/main" id="{1D598134-1AAE-ABA0-E58B-AE221FF18E6D}"/>
              </a:ext>
            </a:extLst>
          </p:cNvPr>
          <p:cNvSpPr/>
          <p:nvPr/>
        </p:nvSpPr>
        <p:spPr>
          <a:xfrm>
            <a:off x="4048216" y="399495"/>
            <a:ext cx="2246052" cy="575309"/>
          </a:xfrm>
          <a:prstGeom prst="rect">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15" name="Straight Arrow Connector 14">
            <a:extLst>
              <a:ext uri="{FF2B5EF4-FFF2-40B4-BE49-F238E27FC236}">
                <a16:creationId xmlns:a16="http://schemas.microsoft.com/office/drawing/2014/main" id="{6F0915FE-54B4-850F-8F4D-B64C7AFEB170}"/>
              </a:ext>
            </a:extLst>
          </p:cNvPr>
          <p:cNvCxnSpPr/>
          <p:nvPr/>
        </p:nvCxnSpPr>
        <p:spPr>
          <a:xfrm>
            <a:off x="6294268" y="719091"/>
            <a:ext cx="399495" cy="967666"/>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6" name="TextBox 15">
            <a:extLst>
              <a:ext uri="{FF2B5EF4-FFF2-40B4-BE49-F238E27FC236}">
                <a16:creationId xmlns:a16="http://schemas.microsoft.com/office/drawing/2014/main" id="{8E118A12-88BB-7614-B694-856A8E5B3229}"/>
              </a:ext>
            </a:extLst>
          </p:cNvPr>
          <p:cNvSpPr txBox="1"/>
          <p:nvPr/>
        </p:nvSpPr>
        <p:spPr>
          <a:xfrm>
            <a:off x="6400799" y="2514119"/>
            <a:ext cx="1908699" cy="646331"/>
          </a:xfrm>
          <a:prstGeom prst="rect">
            <a:avLst/>
          </a:prstGeom>
          <a:noFill/>
        </p:spPr>
        <p:txBody>
          <a:bodyPr wrap="square" rtlCol="0">
            <a:spAutoFit/>
          </a:bodyPr>
          <a:lstStyle/>
          <a:p>
            <a:r>
              <a:rPr lang="en-GB" dirty="0">
                <a:solidFill>
                  <a:srgbClr val="FF0000"/>
                </a:solidFill>
              </a:rPr>
              <a:t>Crossing Keeper’s Cottage</a:t>
            </a:r>
          </a:p>
        </p:txBody>
      </p:sp>
      <p:sp>
        <p:nvSpPr>
          <p:cNvPr id="17" name="Rectangle 16">
            <a:extLst>
              <a:ext uri="{FF2B5EF4-FFF2-40B4-BE49-F238E27FC236}">
                <a16:creationId xmlns:a16="http://schemas.microsoft.com/office/drawing/2014/main" id="{B5A645B4-3886-1034-F573-C2719E61CB49}"/>
              </a:ext>
            </a:extLst>
          </p:cNvPr>
          <p:cNvSpPr/>
          <p:nvPr/>
        </p:nvSpPr>
        <p:spPr>
          <a:xfrm>
            <a:off x="6391921" y="2514119"/>
            <a:ext cx="1908699" cy="621437"/>
          </a:xfrm>
          <a:prstGeom prst="rect">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19" name="Straight Arrow Connector 18">
            <a:extLst>
              <a:ext uri="{FF2B5EF4-FFF2-40B4-BE49-F238E27FC236}">
                <a16:creationId xmlns:a16="http://schemas.microsoft.com/office/drawing/2014/main" id="{A5E272E9-280C-3FE6-C85C-465C342526AC}"/>
              </a:ext>
            </a:extLst>
          </p:cNvPr>
          <p:cNvCxnSpPr>
            <a:cxnSpLocks/>
          </p:cNvCxnSpPr>
          <p:nvPr/>
        </p:nvCxnSpPr>
        <p:spPr>
          <a:xfrm>
            <a:off x="7528264" y="3160450"/>
            <a:ext cx="532660" cy="337352"/>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349417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street with brick buildings and a car&#10;&#10;Description automatically generated">
            <a:extLst>
              <a:ext uri="{FF2B5EF4-FFF2-40B4-BE49-F238E27FC236}">
                <a16:creationId xmlns:a16="http://schemas.microsoft.com/office/drawing/2014/main" id="{74D4B1C6-73C3-5E3C-DCC6-528F07263BE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86000" y="661987"/>
            <a:ext cx="7620000" cy="5534025"/>
          </a:xfrm>
          <a:prstGeom prst="rect">
            <a:avLst/>
          </a:prstGeom>
        </p:spPr>
      </p:pic>
    </p:spTree>
    <p:extLst>
      <p:ext uri="{BB962C8B-B14F-4D97-AF65-F5344CB8AC3E}">
        <p14:creationId xmlns:p14="http://schemas.microsoft.com/office/powerpoint/2010/main" val="94965279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E26A8AC-328B-F2B9-87D3-B6699DE354EA}"/>
              </a:ext>
            </a:extLst>
          </p:cNvPr>
          <p:cNvPicPr>
            <a:picLocks noChangeAspect="1"/>
          </p:cNvPicPr>
          <p:nvPr/>
        </p:nvPicPr>
        <p:blipFill>
          <a:blip r:embed="rId2"/>
          <a:stretch>
            <a:fillRect/>
          </a:stretch>
        </p:blipFill>
        <p:spPr>
          <a:xfrm>
            <a:off x="2254929" y="1607393"/>
            <a:ext cx="7730044" cy="5029049"/>
          </a:xfrm>
          <a:prstGeom prst="rect">
            <a:avLst/>
          </a:prstGeom>
        </p:spPr>
      </p:pic>
      <p:sp>
        <p:nvSpPr>
          <p:cNvPr id="3" name="TextBox 2">
            <a:extLst>
              <a:ext uri="{FF2B5EF4-FFF2-40B4-BE49-F238E27FC236}">
                <a16:creationId xmlns:a16="http://schemas.microsoft.com/office/drawing/2014/main" id="{D352A97A-489D-3536-2B54-4516B2279543}"/>
              </a:ext>
            </a:extLst>
          </p:cNvPr>
          <p:cNvSpPr txBox="1"/>
          <p:nvPr/>
        </p:nvSpPr>
        <p:spPr>
          <a:xfrm>
            <a:off x="1207363" y="266330"/>
            <a:ext cx="7039992" cy="1200329"/>
          </a:xfrm>
          <a:prstGeom prst="rect">
            <a:avLst/>
          </a:prstGeom>
          <a:noFill/>
        </p:spPr>
        <p:txBody>
          <a:bodyPr wrap="square" rtlCol="0">
            <a:spAutoFit/>
          </a:bodyPr>
          <a:lstStyle/>
          <a:p>
            <a:r>
              <a:rPr lang="en-GB" dirty="0"/>
              <a:t>This location is significant because the first train from Chequerbent to Bolton in 1828 in fact started at Pendlebury Fold which was a spur from the main line towards Bolton Road, lower down than </a:t>
            </a:r>
            <a:r>
              <a:rPr lang="en-GB" dirty="0" err="1"/>
              <a:t>Snydle</a:t>
            </a:r>
            <a:r>
              <a:rPr lang="en-GB" dirty="0"/>
              <a:t>. The </a:t>
            </a:r>
            <a:r>
              <a:rPr lang="en-GB" dirty="0" err="1"/>
              <a:t>Hulton</a:t>
            </a:r>
            <a:r>
              <a:rPr lang="en-GB" dirty="0"/>
              <a:t> Estate owned the Pendlebury </a:t>
            </a:r>
            <a:r>
              <a:rPr lang="en-GB"/>
              <a:t>Fold land.</a:t>
            </a:r>
            <a:endParaRPr lang="en-GB" dirty="0"/>
          </a:p>
        </p:txBody>
      </p:sp>
    </p:spTree>
    <p:extLst>
      <p:ext uri="{BB962C8B-B14F-4D97-AF65-F5344CB8AC3E}">
        <p14:creationId xmlns:p14="http://schemas.microsoft.com/office/powerpoint/2010/main" val="184286370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DC8620-529A-692A-0D03-5AABDE464D1F}"/>
              </a:ext>
            </a:extLst>
          </p:cNvPr>
          <p:cNvSpPr>
            <a:spLocks noGrp="1"/>
          </p:cNvSpPr>
          <p:nvPr>
            <p:ph type="title"/>
          </p:nvPr>
        </p:nvSpPr>
        <p:spPr>
          <a:xfrm>
            <a:off x="190870" y="89917"/>
            <a:ext cx="10515600" cy="1325563"/>
          </a:xfrm>
        </p:spPr>
        <p:txBody>
          <a:bodyPr/>
          <a:lstStyle/>
          <a:p>
            <a:r>
              <a:rPr lang="en-GB" dirty="0"/>
              <a:t>Chequerbent Station</a:t>
            </a:r>
          </a:p>
        </p:txBody>
      </p:sp>
      <p:pic>
        <p:nvPicPr>
          <p:cNvPr id="4" name="Picture 3" descr="A construction site with a train and a train&#10;&#10;Description automatically generated with medium confidence">
            <a:extLst>
              <a:ext uri="{FF2B5EF4-FFF2-40B4-BE49-F238E27FC236}">
                <a16:creationId xmlns:a16="http://schemas.microsoft.com/office/drawing/2014/main" id="{B041912B-C59D-9EFF-A178-C67F4288B2A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381130" y="1047750"/>
            <a:ext cx="7620000" cy="5810250"/>
          </a:xfrm>
          <a:prstGeom prst="rect">
            <a:avLst/>
          </a:prstGeom>
        </p:spPr>
      </p:pic>
    </p:spTree>
    <p:extLst>
      <p:ext uri="{BB962C8B-B14F-4D97-AF65-F5344CB8AC3E}">
        <p14:creationId xmlns:p14="http://schemas.microsoft.com/office/powerpoint/2010/main" val="354334348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6534BE-1ACF-47CF-B25B-47346E7271BE}"/>
              </a:ext>
            </a:extLst>
          </p:cNvPr>
          <p:cNvSpPr>
            <a:spLocks noGrp="1"/>
          </p:cNvSpPr>
          <p:nvPr>
            <p:ph type="title"/>
          </p:nvPr>
        </p:nvSpPr>
        <p:spPr/>
        <p:txBody>
          <a:bodyPr/>
          <a:lstStyle/>
          <a:p>
            <a:r>
              <a:rPr lang="en-GB" dirty="0"/>
              <a:t>Crossing Keeper’s Cottage / Hope Cottage</a:t>
            </a:r>
          </a:p>
        </p:txBody>
      </p:sp>
      <p:pic>
        <p:nvPicPr>
          <p:cNvPr id="3" name="Picture 2">
            <a:extLst>
              <a:ext uri="{FF2B5EF4-FFF2-40B4-BE49-F238E27FC236}">
                <a16:creationId xmlns:a16="http://schemas.microsoft.com/office/drawing/2014/main" id="{5BFF53D9-0753-A1F5-0716-F3052EF4314D}"/>
              </a:ext>
            </a:extLst>
          </p:cNvPr>
          <p:cNvPicPr>
            <a:picLocks noChangeAspect="1"/>
          </p:cNvPicPr>
          <p:nvPr/>
        </p:nvPicPr>
        <p:blipFill>
          <a:blip r:embed="rId2"/>
          <a:stretch>
            <a:fillRect/>
          </a:stretch>
        </p:blipFill>
        <p:spPr>
          <a:xfrm>
            <a:off x="2918494" y="1643284"/>
            <a:ext cx="7703870" cy="5214715"/>
          </a:xfrm>
          <a:prstGeom prst="rect">
            <a:avLst/>
          </a:prstGeom>
        </p:spPr>
      </p:pic>
      <p:sp>
        <p:nvSpPr>
          <p:cNvPr id="4" name="TextBox 3">
            <a:extLst>
              <a:ext uri="{FF2B5EF4-FFF2-40B4-BE49-F238E27FC236}">
                <a16:creationId xmlns:a16="http://schemas.microsoft.com/office/drawing/2014/main" id="{C9AAAEED-F9F0-5F3F-2844-013A06E0846F}"/>
              </a:ext>
            </a:extLst>
          </p:cNvPr>
          <p:cNvSpPr txBox="1"/>
          <p:nvPr/>
        </p:nvSpPr>
        <p:spPr>
          <a:xfrm>
            <a:off x="594804" y="2148396"/>
            <a:ext cx="1713390" cy="2031325"/>
          </a:xfrm>
          <a:prstGeom prst="rect">
            <a:avLst/>
          </a:prstGeom>
          <a:noFill/>
        </p:spPr>
        <p:txBody>
          <a:bodyPr wrap="square" rtlCol="0">
            <a:spAutoFit/>
          </a:bodyPr>
          <a:lstStyle/>
          <a:p>
            <a:r>
              <a:rPr lang="en-GB" dirty="0"/>
              <a:t>The original mineral line crossed the A6 approx. where the green coloured car is parked.</a:t>
            </a:r>
          </a:p>
        </p:txBody>
      </p:sp>
    </p:spTree>
    <p:extLst>
      <p:ext uri="{BB962C8B-B14F-4D97-AF65-F5344CB8AC3E}">
        <p14:creationId xmlns:p14="http://schemas.microsoft.com/office/powerpoint/2010/main" val="369751848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717B9C9C-FF8E-7344-A34B-9891AB481EBA}"/>
              </a:ext>
            </a:extLst>
          </p:cNvPr>
          <p:cNvPicPr>
            <a:picLocks noChangeAspect="1"/>
          </p:cNvPicPr>
          <p:nvPr/>
        </p:nvPicPr>
        <p:blipFill>
          <a:blip r:embed="rId2"/>
          <a:stretch>
            <a:fillRect/>
          </a:stretch>
        </p:blipFill>
        <p:spPr>
          <a:xfrm>
            <a:off x="2643559" y="0"/>
            <a:ext cx="6904881" cy="6858000"/>
          </a:xfrm>
          <a:prstGeom prst="rect">
            <a:avLst/>
          </a:prstGeom>
        </p:spPr>
      </p:pic>
      <p:sp>
        <p:nvSpPr>
          <p:cNvPr id="3" name="TextBox 2">
            <a:extLst>
              <a:ext uri="{FF2B5EF4-FFF2-40B4-BE49-F238E27FC236}">
                <a16:creationId xmlns:a16="http://schemas.microsoft.com/office/drawing/2014/main" id="{AD95F7B4-0CB8-DA09-3DE9-167146CA8F34}"/>
              </a:ext>
            </a:extLst>
          </p:cNvPr>
          <p:cNvSpPr txBox="1"/>
          <p:nvPr/>
        </p:nvSpPr>
        <p:spPr>
          <a:xfrm>
            <a:off x="9774315" y="1340528"/>
            <a:ext cx="1766656" cy="1477328"/>
          </a:xfrm>
          <a:prstGeom prst="rect">
            <a:avLst/>
          </a:prstGeom>
          <a:noFill/>
        </p:spPr>
        <p:txBody>
          <a:bodyPr wrap="square" rtlCol="0">
            <a:spAutoFit/>
          </a:bodyPr>
          <a:lstStyle/>
          <a:p>
            <a:r>
              <a:rPr lang="en-GB" dirty="0"/>
              <a:t>This plaque was installed by the original Westhoughton History Group.</a:t>
            </a:r>
          </a:p>
        </p:txBody>
      </p:sp>
    </p:spTree>
    <p:extLst>
      <p:ext uri="{BB962C8B-B14F-4D97-AF65-F5344CB8AC3E}">
        <p14:creationId xmlns:p14="http://schemas.microsoft.com/office/powerpoint/2010/main" val="405627135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C7FE4AA2-A540-5D07-09A2-1BD013E888A7}"/>
              </a:ext>
            </a:extLst>
          </p:cNvPr>
          <p:cNvPicPr>
            <a:picLocks noChangeAspect="1"/>
          </p:cNvPicPr>
          <p:nvPr/>
        </p:nvPicPr>
        <p:blipFill>
          <a:blip r:embed="rId2"/>
          <a:stretch>
            <a:fillRect/>
          </a:stretch>
        </p:blipFill>
        <p:spPr>
          <a:xfrm>
            <a:off x="1737582" y="-128246"/>
            <a:ext cx="9510426" cy="6858000"/>
          </a:xfrm>
          <a:prstGeom prst="rect">
            <a:avLst/>
          </a:prstGeom>
        </p:spPr>
      </p:pic>
      <p:sp>
        <p:nvSpPr>
          <p:cNvPr id="3" name="TextBox 2">
            <a:extLst>
              <a:ext uri="{FF2B5EF4-FFF2-40B4-BE49-F238E27FC236}">
                <a16:creationId xmlns:a16="http://schemas.microsoft.com/office/drawing/2014/main" id="{2765D905-A3E0-9FE2-9C40-A8884CA238DB}"/>
              </a:ext>
            </a:extLst>
          </p:cNvPr>
          <p:cNvSpPr txBox="1"/>
          <p:nvPr/>
        </p:nvSpPr>
        <p:spPr>
          <a:xfrm>
            <a:off x="3029527" y="434109"/>
            <a:ext cx="2059709" cy="369332"/>
          </a:xfrm>
          <a:prstGeom prst="rect">
            <a:avLst/>
          </a:prstGeom>
          <a:noFill/>
        </p:spPr>
        <p:txBody>
          <a:bodyPr wrap="square" rtlCol="0">
            <a:spAutoFit/>
          </a:bodyPr>
          <a:lstStyle/>
          <a:p>
            <a:r>
              <a:rPr lang="en-GB" dirty="0">
                <a:solidFill>
                  <a:srgbClr val="FF0000"/>
                </a:solidFill>
              </a:rPr>
              <a:t>Taylor’s Rope Works</a:t>
            </a:r>
          </a:p>
        </p:txBody>
      </p:sp>
      <p:sp>
        <p:nvSpPr>
          <p:cNvPr id="4" name="Rectangle 3">
            <a:extLst>
              <a:ext uri="{FF2B5EF4-FFF2-40B4-BE49-F238E27FC236}">
                <a16:creationId xmlns:a16="http://schemas.microsoft.com/office/drawing/2014/main" id="{2FF64DCD-0ACD-5C3D-EE3C-4580BECA3291}"/>
              </a:ext>
            </a:extLst>
          </p:cNvPr>
          <p:cNvSpPr/>
          <p:nvPr/>
        </p:nvSpPr>
        <p:spPr>
          <a:xfrm>
            <a:off x="3029527" y="434109"/>
            <a:ext cx="2163910" cy="369332"/>
          </a:xfrm>
          <a:prstGeom prst="rect">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6" name="Straight Arrow Connector 5">
            <a:extLst>
              <a:ext uri="{FF2B5EF4-FFF2-40B4-BE49-F238E27FC236}">
                <a16:creationId xmlns:a16="http://schemas.microsoft.com/office/drawing/2014/main" id="{E45E6CC2-EE74-14FE-B406-2699099EA5DD}"/>
              </a:ext>
            </a:extLst>
          </p:cNvPr>
          <p:cNvCxnSpPr/>
          <p:nvPr/>
        </p:nvCxnSpPr>
        <p:spPr>
          <a:xfrm>
            <a:off x="3950563" y="803441"/>
            <a:ext cx="816746" cy="501576"/>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517EA95B-E31C-0827-9E70-A9B0F4999E3D}"/>
              </a:ext>
            </a:extLst>
          </p:cNvPr>
          <p:cNvSpPr txBox="1"/>
          <p:nvPr/>
        </p:nvSpPr>
        <p:spPr>
          <a:xfrm>
            <a:off x="8700116" y="4342090"/>
            <a:ext cx="1518082" cy="369332"/>
          </a:xfrm>
          <a:prstGeom prst="rect">
            <a:avLst/>
          </a:prstGeom>
          <a:noFill/>
        </p:spPr>
        <p:txBody>
          <a:bodyPr wrap="square" rtlCol="0">
            <a:spAutoFit/>
          </a:bodyPr>
          <a:lstStyle/>
          <a:p>
            <a:r>
              <a:rPr lang="en-GB" dirty="0">
                <a:solidFill>
                  <a:srgbClr val="FF0000"/>
                </a:solidFill>
              </a:rPr>
              <a:t>Dame School</a:t>
            </a:r>
          </a:p>
        </p:txBody>
      </p:sp>
      <p:sp>
        <p:nvSpPr>
          <p:cNvPr id="8" name="Rectangle 7">
            <a:extLst>
              <a:ext uri="{FF2B5EF4-FFF2-40B4-BE49-F238E27FC236}">
                <a16:creationId xmlns:a16="http://schemas.microsoft.com/office/drawing/2014/main" id="{6D8FAF96-F76E-A3C5-65D9-5B9B3CA23052}"/>
              </a:ext>
            </a:extLst>
          </p:cNvPr>
          <p:cNvSpPr/>
          <p:nvPr/>
        </p:nvSpPr>
        <p:spPr>
          <a:xfrm>
            <a:off x="8629095" y="4342090"/>
            <a:ext cx="1429305" cy="369332"/>
          </a:xfrm>
          <a:prstGeom prst="rect">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10" name="Straight Arrow Connector 9">
            <a:extLst>
              <a:ext uri="{FF2B5EF4-FFF2-40B4-BE49-F238E27FC236}">
                <a16:creationId xmlns:a16="http://schemas.microsoft.com/office/drawing/2014/main" id="{96CCFCA9-96C3-AD1F-62EF-79DF40132E68}"/>
              </a:ext>
            </a:extLst>
          </p:cNvPr>
          <p:cNvCxnSpPr>
            <a:cxnSpLocks/>
          </p:cNvCxnSpPr>
          <p:nvPr/>
        </p:nvCxnSpPr>
        <p:spPr>
          <a:xfrm>
            <a:off x="10058400" y="4659921"/>
            <a:ext cx="1136342" cy="1146075"/>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3" name="TextBox 12">
            <a:extLst>
              <a:ext uri="{FF2B5EF4-FFF2-40B4-BE49-F238E27FC236}">
                <a16:creationId xmlns:a16="http://schemas.microsoft.com/office/drawing/2014/main" id="{A4A46455-906C-BAC6-C8D0-963CD7F11AA0}"/>
              </a:ext>
            </a:extLst>
          </p:cNvPr>
          <p:cNvSpPr txBox="1"/>
          <p:nvPr/>
        </p:nvSpPr>
        <p:spPr>
          <a:xfrm>
            <a:off x="8153946" y="5159665"/>
            <a:ext cx="2832366" cy="646331"/>
          </a:xfrm>
          <a:prstGeom prst="rect">
            <a:avLst/>
          </a:prstGeom>
          <a:noFill/>
        </p:spPr>
        <p:txBody>
          <a:bodyPr wrap="square" rtlCol="0">
            <a:spAutoFit/>
          </a:bodyPr>
          <a:lstStyle/>
          <a:p>
            <a:r>
              <a:rPr lang="en-GB" dirty="0" err="1">
                <a:solidFill>
                  <a:srgbClr val="FF0000"/>
                </a:solidFill>
              </a:rPr>
              <a:t>Hulton</a:t>
            </a:r>
            <a:r>
              <a:rPr lang="en-GB" dirty="0">
                <a:solidFill>
                  <a:srgbClr val="FF0000"/>
                </a:solidFill>
              </a:rPr>
              <a:t> Park cottage entrance</a:t>
            </a:r>
          </a:p>
        </p:txBody>
      </p:sp>
      <p:sp>
        <p:nvSpPr>
          <p:cNvPr id="14" name="Rectangle 13">
            <a:extLst>
              <a:ext uri="{FF2B5EF4-FFF2-40B4-BE49-F238E27FC236}">
                <a16:creationId xmlns:a16="http://schemas.microsoft.com/office/drawing/2014/main" id="{87F56560-AAC9-E29E-157B-DCC49375EBF1}"/>
              </a:ext>
            </a:extLst>
          </p:cNvPr>
          <p:cNvSpPr/>
          <p:nvPr/>
        </p:nvSpPr>
        <p:spPr>
          <a:xfrm>
            <a:off x="8194089" y="5232958"/>
            <a:ext cx="2024109" cy="573038"/>
          </a:xfrm>
          <a:prstGeom prst="rect">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16" name="Straight Arrow Connector 15">
            <a:extLst>
              <a:ext uri="{FF2B5EF4-FFF2-40B4-BE49-F238E27FC236}">
                <a16:creationId xmlns:a16="http://schemas.microsoft.com/office/drawing/2014/main" id="{4DF30CFB-78E7-EAC6-F8DE-586159220435}"/>
              </a:ext>
            </a:extLst>
          </p:cNvPr>
          <p:cNvCxnSpPr/>
          <p:nvPr/>
        </p:nvCxnSpPr>
        <p:spPr>
          <a:xfrm>
            <a:off x="10258341" y="5602290"/>
            <a:ext cx="856502" cy="203706"/>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5479C502-AE5B-623F-08F0-BC40E8A766B4}"/>
              </a:ext>
            </a:extLst>
          </p:cNvPr>
          <p:cNvSpPr txBox="1"/>
          <p:nvPr/>
        </p:nvSpPr>
        <p:spPr>
          <a:xfrm>
            <a:off x="2978458" y="2654423"/>
            <a:ext cx="1482571" cy="646331"/>
          </a:xfrm>
          <a:prstGeom prst="rect">
            <a:avLst/>
          </a:prstGeom>
          <a:noFill/>
        </p:spPr>
        <p:txBody>
          <a:bodyPr wrap="square" rtlCol="0">
            <a:spAutoFit/>
          </a:bodyPr>
          <a:lstStyle/>
          <a:p>
            <a:r>
              <a:rPr lang="en-GB" dirty="0" err="1">
                <a:solidFill>
                  <a:srgbClr val="FF0000"/>
                </a:solidFill>
              </a:rPr>
              <a:t>Brancker</a:t>
            </a:r>
            <a:r>
              <a:rPr lang="en-GB" dirty="0">
                <a:solidFill>
                  <a:srgbClr val="FF0000"/>
                </a:solidFill>
              </a:rPr>
              <a:t> Street</a:t>
            </a:r>
          </a:p>
        </p:txBody>
      </p:sp>
      <p:sp>
        <p:nvSpPr>
          <p:cNvPr id="9" name="Rectangle 8">
            <a:extLst>
              <a:ext uri="{FF2B5EF4-FFF2-40B4-BE49-F238E27FC236}">
                <a16:creationId xmlns:a16="http://schemas.microsoft.com/office/drawing/2014/main" id="{1FCF43A1-D685-DE78-B007-E0587E56CFA6}"/>
              </a:ext>
            </a:extLst>
          </p:cNvPr>
          <p:cNvSpPr/>
          <p:nvPr/>
        </p:nvSpPr>
        <p:spPr>
          <a:xfrm>
            <a:off x="2920753" y="2654423"/>
            <a:ext cx="1207363" cy="577049"/>
          </a:xfrm>
          <a:prstGeom prst="rect">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12" name="Straight Arrow Connector 11">
            <a:extLst>
              <a:ext uri="{FF2B5EF4-FFF2-40B4-BE49-F238E27FC236}">
                <a16:creationId xmlns:a16="http://schemas.microsoft.com/office/drawing/2014/main" id="{033FD270-3788-BF4E-1390-363A0DCBB49A}"/>
              </a:ext>
            </a:extLst>
          </p:cNvPr>
          <p:cNvCxnSpPr>
            <a:cxnSpLocks/>
          </p:cNvCxnSpPr>
          <p:nvPr/>
        </p:nvCxnSpPr>
        <p:spPr>
          <a:xfrm flipH="1">
            <a:off x="3639845" y="3231472"/>
            <a:ext cx="310718" cy="2780061"/>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7624254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2CF54D3-C3F3-88F4-1528-A76D2E421704}"/>
              </a:ext>
            </a:extLst>
          </p:cNvPr>
          <p:cNvSpPr txBox="1"/>
          <p:nvPr/>
        </p:nvSpPr>
        <p:spPr>
          <a:xfrm>
            <a:off x="3047260" y="199565"/>
            <a:ext cx="6094520" cy="6463308"/>
          </a:xfrm>
          <a:prstGeom prst="rect">
            <a:avLst/>
          </a:prstGeom>
          <a:noFill/>
        </p:spPr>
        <p:txBody>
          <a:bodyPr wrap="square">
            <a:spAutoFit/>
          </a:bodyPr>
          <a:lstStyle/>
          <a:p>
            <a:r>
              <a:rPr lang="en-GB" dirty="0"/>
              <a:t>CHEQUERBENT BANK</a:t>
            </a:r>
          </a:p>
          <a:p>
            <a:endParaRPr lang="en-GB" dirty="0"/>
          </a:p>
          <a:p>
            <a:r>
              <a:rPr lang="en-GB" dirty="0"/>
              <a:t>The foundations of this historic Bolton &amp; Leigh railway were laid in 1828.</a:t>
            </a:r>
          </a:p>
          <a:p>
            <a:endParaRPr lang="en-GB" dirty="0"/>
          </a:p>
          <a:p>
            <a:r>
              <a:rPr lang="en-GB" dirty="0"/>
              <a:t>The regular passenger service from Bolton Great Moor Street to Kenyon Junction, which served Atherton Bag Lane Station finished on 29th March 1954, and following the discontinuance of Wakes Weeks specials from Bolton to North Wales after 1959, it became strictly freight only – until January 1969 when the last section north of Howe Bridge was closed.</a:t>
            </a:r>
          </a:p>
          <a:p>
            <a:endParaRPr lang="en-GB" dirty="0"/>
          </a:p>
          <a:p>
            <a:r>
              <a:rPr lang="en-GB" dirty="0"/>
              <a:t>During the last years the principal traffic was the conveyance of raw materials to a steelworks at </a:t>
            </a:r>
            <a:r>
              <a:rPr lang="en-GB" dirty="0" err="1"/>
              <a:t>Hulton’s</a:t>
            </a:r>
            <a:r>
              <a:rPr lang="en-GB" dirty="0"/>
              <a:t> Sidings, just north of Chequerbent, which involved a tortuous climb from Atherton, officially at 1 in 30, but even more demanding in places due to colliery subsidence.  It was often necessary to split trains at Atherton and take them forward in stages and even then the help of a banker was needed.</a:t>
            </a:r>
          </a:p>
          <a:p>
            <a:endParaRPr lang="en-GB" dirty="0"/>
          </a:p>
          <a:p>
            <a:r>
              <a:rPr lang="en-GB" dirty="0"/>
              <a:t>This pair of Stanier ‘8F’ 2-8-0s.  No 48327 leading and No 48529 at the back, combine forces to lift another heavy load up the taxing incline to Chequerbent from Atherton on 31st May 1968.</a:t>
            </a:r>
          </a:p>
        </p:txBody>
      </p:sp>
    </p:spTree>
    <p:extLst>
      <p:ext uri="{BB962C8B-B14F-4D97-AF65-F5344CB8AC3E}">
        <p14:creationId xmlns:p14="http://schemas.microsoft.com/office/powerpoint/2010/main" val="403096373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6A5B6A-D37F-D087-614F-78589DF885E1}"/>
              </a:ext>
            </a:extLst>
          </p:cNvPr>
          <p:cNvSpPr>
            <a:spLocks noGrp="1"/>
          </p:cNvSpPr>
          <p:nvPr>
            <p:ph type="title"/>
          </p:nvPr>
        </p:nvSpPr>
        <p:spPr/>
        <p:txBody>
          <a:bodyPr/>
          <a:lstStyle/>
          <a:p>
            <a:r>
              <a:rPr lang="en-GB" dirty="0" err="1"/>
              <a:t>Brancker</a:t>
            </a:r>
            <a:r>
              <a:rPr lang="en-GB" dirty="0"/>
              <a:t> Street</a:t>
            </a:r>
          </a:p>
        </p:txBody>
      </p:sp>
      <p:pic>
        <p:nvPicPr>
          <p:cNvPr id="3" name="Picture 2">
            <a:extLst>
              <a:ext uri="{FF2B5EF4-FFF2-40B4-BE49-F238E27FC236}">
                <a16:creationId xmlns:a16="http://schemas.microsoft.com/office/drawing/2014/main" id="{439C6FE6-CF21-8358-4989-BDD4039DE3A7}"/>
              </a:ext>
            </a:extLst>
          </p:cNvPr>
          <p:cNvPicPr>
            <a:picLocks noChangeAspect="1"/>
          </p:cNvPicPr>
          <p:nvPr/>
        </p:nvPicPr>
        <p:blipFill>
          <a:blip r:embed="rId2"/>
          <a:stretch>
            <a:fillRect/>
          </a:stretch>
        </p:blipFill>
        <p:spPr>
          <a:xfrm>
            <a:off x="5902183" y="1184693"/>
            <a:ext cx="3139712" cy="2109399"/>
          </a:xfrm>
          <a:prstGeom prst="rect">
            <a:avLst/>
          </a:prstGeom>
        </p:spPr>
      </p:pic>
      <p:sp>
        <p:nvSpPr>
          <p:cNvPr id="4" name="TextBox 3">
            <a:extLst>
              <a:ext uri="{FF2B5EF4-FFF2-40B4-BE49-F238E27FC236}">
                <a16:creationId xmlns:a16="http://schemas.microsoft.com/office/drawing/2014/main" id="{E2A73A89-43DF-E4BA-B068-0454838036E0}"/>
              </a:ext>
            </a:extLst>
          </p:cNvPr>
          <p:cNvSpPr txBox="1"/>
          <p:nvPr/>
        </p:nvSpPr>
        <p:spPr>
          <a:xfrm>
            <a:off x="541538" y="1690688"/>
            <a:ext cx="3710866" cy="3970318"/>
          </a:xfrm>
          <a:prstGeom prst="rect">
            <a:avLst/>
          </a:prstGeom>
          <a:noFill/>
        </p:spPr>
        <p:txBody>
          <a:bodyPr wrap="square" rtlCol="0">
            <a:spAutoFit/>
          </a:bodyPr>
          <a:lstStyle/>
          <a:p>
            <a:r>
              <a:rPr lang="en-GB" dirty="0" err="1"/>
              <a:t>Brancker</a:t>
            </a:r>
            <a:r>
              <a:rPr lang="en-GB" dirty="0"/>
              <a:t> Street was named after  John and Richard </a:t>
            </a:r>
            <a:r>
              <a:rPr lang="en-GB" dirty="0" err="1"/>
              <a:t>Brancker</a:t>
            </a:r>
            <a:r>
              <a:rPr lang="en-GB" dirty="0"/>
              <a:t> who were a directors of the </a:t>
            </a:r>
            <a:r>
              <a:rPr lang="en-GB" dirty="0" err="1"/>
              <a:t>Hulton</a:t>
            </a:r>
            <a:r>
              <a:rPr lang="en-GB" dirty="0"/>
              <a:t> Collieries Company.</a:t>
            </a:r>
          </a:p>
          <a:p>
            <a:endParaRPr lang="en-GB" dirty="0"/>
          </a:p>
          <a:p>
            <a:r>
              <a:rPr lang="en-GB" dirty="0"/>
              <a:t>The Street was built as housing for miners and was considered to be the longest street in Lancashire.</a:t>
            </a:r>
          </a:p>
          <a:p>
            <a:endParaRPr lang="en-GB" dirty="0"/>
          </a:p>
          <a:p>
            <a:r>
              <a:rPr lang="en-GB" dirty="0"/>
              <a:t>The street faced the fencing of the Bolton – Leigh railway at the front and at the rear the </a:t>
            </a:r>
            <a:r>
              <a:rPr lang="en-GB" dirty="0" err="1"/>
              <a:t>Hulton</a:t>
            </a:r>
            <a:r>
              <a:rPr lang="en-GB" dirty="0"/>
              <a:t> Collieries number 1 and 2 pits along with a mineral line and slag heaps! </a:t>
            </a:r>
          </a:p>
        </p:txBody>
      </p:sp>
      <p:pic>
        <p:nvPicPr>
          <p:cNvPr id="5" name="Picture 4">
            <a:extLst>
              <a:ext uri="{FF2B5EF4-FFF2-40B4-BE49-F238E27FC236}">
                <a16:creationId xmlns:a16="http://schemas.microsoft.com/office/drawing/2014/main" id="{ABB579C6-1CC5-DE89-FB90-D96C3E1EB75A}"/>
              </a:ext>
            </a:extLst>
          </p:cNvPr>
          <p:cNvPicPr>
            <a:picLocks noChangeAspect="1"/>
          </p:cNvPicPr>
          <p:nvPr/>
        </p:nvPicPr>
        <p:blipFill>
          <a:blip r:embed="rId3"/>
          <a:stretch>
            <a:fillRect/>
          </a:stretch>
        </p:blipFill>
        <p:spPr>
          <a:xfrm>
            <a:off x="7472039" y="3675847"/>
            <a:ext cx="1943100" cy="2695575"/>
          </a:xfrm>
          <a:prstGeom prst="rect">
            <a:avLst/>
          </a:prstGeom>
        </p:spPr>
      </p:pic>
      <p:sp>
        <p:nvSpPr>
          <p:cNvPr id="6" name="TextBox 5">
            <a:extLst>
              <a:ext uri="{FF2B5EF4-FFF2-40B4-BE49-F238E27FC236}">
                <a16:creationId xmlns:a16="http://schemas.microsoft.com/office/drawing/2014/main" id="{15EF01B3-6F6E-34C0-BB1E-4E6518AF8BE6}"/>
              </a:ext>
            </a:extLst>
          </p:cNvPr>
          <p:cNvSpPr txBox="1"/>
          <p:nvPr/>
        </p:nvSpPr>
        <p:spPr>
          <a:xfrm>
            <a:off x="9552373" y="4607511"/>
            <a:ext cx="1713390" cy="646331"/>
          </a:xfrm>
          <a:prstGeom prst="rect">
            <a:avLst/>
          </a:prstGeom>
          <a:noFill/>
        </p:spPr>
        <p:txBody>
          <a:bodyPr wrap="square" rtlCol="0">
            <a:spAutoFit/>
          </a:bodyPr>
          <a:lstStyle/>
          <a:p>
            <a:r>
              <a:rPr lang="en-GB" dirty="0"/>
              <a:t>Number 5 </a:t>
            </a:r>
            <a:r>
              <a:rPr lang="en-GB" dirty="0" err="1"/>
              <a:t>Brancker</a:t>
            </a:r>
            <a:r>
              <a:rPr lang="en-GB" dirty="0"/>
              <a:t> Street</a:t>
            </a:r>
          </a:p>
        </p:txBody>
      </p:sp>
    </p:spTree>
    <p:extLst>
      <p:ext uri="{BB962C8B-B14F-4D97-AF65-F5344CB8AC3E}">
        <p14:creationId xmlns:p14="http://schemas.microsoft.com/office/powerpoint/2010/main" val="97913112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58C81B-AF84-3070-E87B-27FE7469184E}"/>
              </a:ext>
            </a:extLst>
          </p:cNvPr>
          <p:cNvSpPr>
            <a:spLocks noGrp="1"/>
          </p:cNvSpPr>
          <p:nvPr>
            <p:ph type="title"/>
          </p:nvPr>
        </p:nvSpPr>
        <p:spPr/>
        <p:txBody>
          <a:bodyPr/>
          <a:lstStyle/>
          <a:p>
            <a:r>
              <a:rPr lang="en-GB" dirty="0"/>
              <a:t>Taylor’s Rope Works</a:t>
            </a:r>
          </a:p>
        </p:txBody>
      </p:sp>
      <p:pic>
        <p:nvPicPr>
          <p:cNvPr id="4" name="Picture 3" descr="A newspaper with a picture of a person&#10;&#10;Description automatically generated">
            <a:extLst>
              <a:ext uri="{FF2B5EF4-FFF2-40B4-BE49-F238E27FC236}">
                <a16:creationId xmlns:a16="http://schemas.microsoft.com/office/drawing/2014/main" id="{2D5D51BB-03A8-46BB-00A4-907484343A5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10800000">
            <a:off x="7174845" y="1"/>
            <a:ext cx="4500562" cy="6857999"/>
          </a:xfrm>
          <a:prstGeom prst="rect">
            <a:avLst/>
          </a:prstGeom>
        </p:spPr>
      </p:pic>
    </p:spTree>
    <p:extLst>
      <p:ext uri="{BB962C8B-B14F-4D97-AF65-F5344CB8AC3E}">
        <p14:creationId xmlns:p14="http://schemas.microsoft.com/office/powerpoint/2010/main" val="404751398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FA3CAD14-CCE6-304A-854C-AE8690223AF5}"/>
              </a:ext>
            </a:extLst>
          </p:cNvPr>
          <p:cNvPicPr>
            <a:picLocks noChangeAspect="1"/>
          </p:cNvPicPr>
          <p:nvPr/>
        </p:nvPicPr>
        <p:blipFill>
          <a:blip r:embed="rId2"/>
          <a:stretch>
            <a:fillRect/>
          </a:stretch>
        </p:blipFill>
        <p:spPr>
          <a:xfrm>
            <a:off x="1524000" y="0"/>
            <a:ext cx="9144000" cy="6858000"/>
          </a:xfrm>
          <a:prstGeom prst="rect">
            <a:avLst/>
          </a:prstGeom>
        </p:spPr>
      </p:pic>
      <p:sp>
        <p:nvSpPr>
          <p:cNvPr id="3" name="TextBox 2">
            <a:extLst>
              <a:ext uri="{FF2B5EF4-FFF2-40B4-BE49-F238E27FC236}">
                <a16:creationId xmlns:a16="http://schemas.microsoft.com/office/drawing/2014/main" id="{6CAD95A7-7441-9CA9-9D67-DCBF8617234B}"/>
              </a:ext>
            </a:extLst>
          </p:cNvPr>
          <p:cNvSpPr txBox="1"/>
          <p:nvPr/>
        </p:nvSpPr>
        <p:spPr>
          <a:xfrm>
            <a:off x="5033639" y="1613035"/>
            <a:ext cx="1953087" cy="646331"/>
          </a:xfrm>
          <a:prstGeom prst="rect">
            <a:avLst/>
          </a:prstGeom>
          <a:noFill/>
        </p:spPr>
        <p:txBody>
          <a:bodyPr wrap="square" rtlCol="0">
            <a:spAutoFit/>
          </a:bodyPr>
          <a:lstStyle/>
          <a:p>
            <a:r>
              <a:rPr lang="en-GB" dirty="0" err="1">
                <a:solidFill>
                  <a:srgbClr val="FF0000"/>
                </a:solidFill>
              </a:rPr>
              <a:t>Becolls</a:t>
            </a:r>
            <a:r>
              <a:rPr lang="en-GB" dirty="0">
                <a:solidFill>
                  <a:srgbClr val="FF0000"/>
                </a:solidFill>
              </a:rPr>
              <a:t> coach builders</a:t>
            </a:r>
          </a:p>
        </p:txBody>
      </p:sp>
      <p:sp>
        <p:nvSpPr>
          <p:cNvPr id="4" name="Rectangle 3">
            <a:extLst>
              <a:ext uri="{FF2B5EF4-FFF2-40B4-BE49-F238E27FC236}">
                <a16:creationId xmlns:a16="http://schemas.microsoft.com/office/drawing/2014/main" id="{C3B0FFEF-2BB1-DCA4-C40E-B421569B7995}"/>
              </a:ext>
            </a:extLst>
          </p:cNvPr>
          <p:cNvSpPr/>
          <p:nvPr/>
        </p:nvSpPr>
        <p:spPr>
          <a:xfrm>
            <a:off x="5027721" y="1664563"/>
            <a:ext cx="1473693" cy="594803"/>
          </a:xfrm>
          <a:prstGeom prst="rect">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6" name="Straight Arrow Connector 5">
            <a:extLst>
              <a:ext uri="{FF2B5EF4-FFF2-40B4-BE49-F238E27FC236}">
                <a16:creationId xmlns:a16="http://schemas.microsoft.com/office/drawing/2014/main" id="{A51BE36C-99F6-58C0-71CF-7F7E481DBC4C}"/>
              </a:ext>
            </a:extLst>
          </p:cNvPr>
          <p:cNvCxnSpPr>
            <a:cxnSpLocks/>
          </p:cNvCxnSpPr>
          <p:nvPr/>
        </p:nvCxnSpPr>
        <p:spPr>
          <a:xfrm>
            <a:off x="6478480" y="1928192"/>
            <a:ext cx="802689" cy="0"/>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729A5C09-2BB0-C063-51F1-ED9F203797C7}"/>
              </a:ext>
            </a:extLst>
          </p:cNvPr>
          <p:cNvSpPr txBox="1"/>
          <p:nvPr/>
        </p:nvSpPr>
        <p:spPr>
          <a:xfrm>
            <a:off x="8387918" y="961396"/>
            <a:ext cx="1411549" cy="646331"/>
          </a:xfrm>
          <a:prstGeom prst="rect">
            <a:avLst/>
          </a:prstGeom>
          <a:noFill/>
        </p:spPr>
        <p:txBody>
          <a:bodyPr wrap="square" rtlCol="0">
            <a:spAutoFit/>
          </a:bodyPr>
          <a:lstStyle/>
          <a:p>
            <a:r>
              <a:rPr lang="en-GB" dirty="0">
                <a:solidFill>
                  <a:srgbClr val="FF0000"/>
                </a:solidFill>
              </a:rPr>
              <a:t>Taylor’s Rope Works</a:t>
            </a:r>
          </a:p>
        </p:txBody>
      </p:sp>
      <p:sp>
        <p:nvSpPr>
          <p:cNvPr id="7" name="Rectangle 6">
            <a:extLst>
              <a:ext uri="{FF2B5EF4-FFF2-40B4-BE49-F238E27FC236}">
                <a16:creationId xmlns:a16="http://schemas.microsoft.com/office/drawing/2014/main" id="{157D8387-59BE-E371-09F8-7A6D0130A158}"/>
              </a:ext>
            </a:extLst>
          </p:cNvPr>
          <p:cNvSpPr/>
          <p:nvPr/>
        </p:nvSpPr>
        <p:spPr>
          <a:xfrm>
            <a:off x="8416032" y="951649"/>
            <a:ext cx="1411549" cy="646331"/>
          </a:xfrm>
          <a:prstGeom prst="rect">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9" name="Straight Arrow Connector 8">
            <a:extLst>
              <a:ext uri="{FF2B5EF4-FFF2-40B4-BE49-F238E27FC236}">
                <a16:creationId xmlns:a16="http://schemas.microsoft.com/office/drawing/2014/main" id="{61FCB444-6AA9-9FA1-22DC-5F4E0C68EFFC}"/>
              </a:ext>
            </a:extLst>
          </p:cNvPr>
          <p:cNvCxnSpPr/>
          <p:nvPr/>
        </p:nvCxnSpPr>
        <p:spPr>
          <a:xfrm>
            <a:off x="8753383" y="1597980"/>
            <a:ext cx="0" cy="363985"/>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73C1501C-64E7-A1CF-AFA9-D7643402764A}"/>
              </a:ext>
            </a:extLst>
          </p:cNvPr>
          <p:cNvSpPr txBox="1"/>
          <p:nvPr/>
        </p:nvSpPr>
        <p:spPr>
          <a:xfrm>
            <a:off x="4823534" y="46846"/>
            <a:ext cx="1677880" cy="923330"/>
          </a:xfrm>
          <a:prstGeom prst="rect">
            <a:avLst/>
          </a:prstGeom>
          <a:noFill/>
        </p:spPr>
        <p:txBody>
          <a:bodyPr wrap="square" rtlCol="0">
            <a:spAutoFit/>
          </a:bodyPr>
          <a:lstStyle/>
          <a:p>
            <a:r>
              <a:rPr lang="en-GB" dirty="0">
                <a:solidFill>
                  <a:srgbClr val="FF0000"/>
                </a:solidFill>
              </a:rPr>
              <a:t>Jose K Holt </a:t>
            </a:r>
          </a:p>
          <a:p>
            <a:r>
              <a:rPr lang="en-GB" dirty="0">
                <a:solidFill>
                  <a:srgbClr val="FF0000"/>
                </a:solidFill>
              </a:rPr>
              <a:t>Scrap metal merchants</a:t>
            </a:r>
          </a:p>
        </p:txBody>
      </p:sp>
      <p:sp>
        <p:nvSpPr>
          <p:cNvPr id="12" name="Rectangle 11">
            <a:extLst>
              <a:ext uri="{FF2B5EF4-FFF2-40B4-BE49-F238E27FC236}">
                <a16:creationId xmlns:a16="http://schemas.microsoft.com/office/drawing/2014/main" id="{8339D939-DF0A-68F2-9EB2-C4B8E56FFAE6}"/>
              </a:ext>
            </a:extLst>
          </p:cNvPr>
          <p:cNvSpPr/>
          <p:nvPr/>
        </p:nvSpPr>
        <p:spPr>
          <a:xfrm>
            <a:off x="4882718" y="79899"/>
            <a:ext cx="1213282" cy="871750"/>
          </a:xfrm>
          <a:prstGeom prst="rect">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14" name="Straight Arrow Connector 13">
            <a:extLst>
              <a:ext uri="{FF2B5EF4-FFF2-40B4-BE49-F238E27FC236}">
                <a16:creationId xmlns:a16="http://schemas.microsoft.com/office/drawing/2014/main" id="{57B0DA07-D037-2F4B-AA5A-9AFBCCFB4FC6}"/>
              </a:ext>
            </a:extLst>
          </p:cNvPr>
          <p:cNvCxnSpPr/>
          <p:nvPr/>
        </p:nvCxnSpPr>
        <p:spPr>
          <a:xfrm>
            <a:off x="6124114" y="346229"/>
            <a:ext cx="933634" cy="346229"/>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8651775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8FB4D3D-C030-0DC3-6766-65B80830046B}"/>
              </a:ext>
            </a:extLst>
          </p:cNvPr>
          <p:cNvSpPr txBox="1"/>
          <p:nvPr/>
        </p:nvSpPr>
        <p:spPr>
          <a:xfrm>
            <a:off x="3029504" y="-79899"/>
            <a:ext cx="5688367" cy="8586966"/>
          </a:xfrm>
          <a:prstGeom prst="rect">
            <a:avLst/>
          </a:prstGeom>
          <a:noFill/>
        </p:spPr>
        <p:txBody>
          <a:bodyPr wrap="square">
            <a:spAutoFit/>
          </a:bodyPr>
          <a:lstStyle/>
          <a:p>
            <a:pPr algn="ctr"/>
            <a:r>
              <a:rPr lang="en-GB" sz="1200" b="1" u="sng" kern="0" dirty="0">
                <a:effectLst/>
                <a:latin typeface="Lucida Sans" panose="020B0602030504020204" pitchFamily="34" charset="0"/>
              </a:rPr>
              <a:t>ROPE WORKS AT CHEQUERBENT</a:t>
            </a:r>
          </a:p>
          <a:p>
            <a:r>
              <a:rPr lang="en-GB" sz="1200" u="none" strike="noStrike" dirty="0">
                <a:effectLst/>
                <a:latin typeface="Lucida Sans" panose="020B0602030504020204" pitchFamily="34" charset="0"/>
                <a:ea typeface="Times New Roman" panose="02020603050405020304" pitchFamily="18" charset="0"/>
              </a:rPr>
              <a:t> </a:t>
            </a:r>
            <a:endParaRPr lang="en-GB" sz="1200" dirty="0">
              <a:effectLst/>
              <a:latin typeface="Times New Roman" panose="02020603050405020304" pitchFamily="18" charset="0"/>
              <a:ea typeface="Times New Roman" panose="02020603050405020304" pitchFamily="18" charset="0"/>
            </a:endParaRPr>
          </a:p>
          <a:p>
            <a:r>
              <a:rPr lang="en-GB" sz="1200" u="none" strike="noStrike" dirty="0">
                <a:effectLst/>
                <a:latin typeface="Lucida Sans" panose="020B0602030504020204" pitchFamily="34" charset="0"/>
                <a:ea typeface="Times New Roman" panose="02020603050405020304" pitchFamily="18" charset="0"/>
              </a:rPr>
              <a:t> </a:t>
            </a:r>
            <a:endParaRPr lang="en-GB" sz="1200" dirty="0">
              <a:effectLst/>
              <a:latin typeface="Times New Roman" panose="02020603050405020304" pitchFamily="18" charset="0"/>
              <a:ea typeface="Times New Roman" panose="02020603050405020304" pitchFamily="18" charset="0"/>
            </a:endParaRPr>
          </a:p>
          <a:p>
            <a:pPr algn="ctr"/>
            <a:r>
              <a:rPr lang="en-GB" sz="1200" i="1" dirty="0">
                <a:effectLst/>
                <a:latin typeface="Lucida Sans" panose="020B0602030504020204" pitchFamily="34" charset="0"/>
                <a:ea typeface="Times New Roman" panose="02020603050405020304" pitchFamily="18" charset="0"/>
              </a:rPr>
              <a:t>(From Horwich &amp; Westhoughton Journal 2</a:t>
            </a:r>
            <a:r>
              <a:rPr lang="en-GB" sz="1200" i="1" baseline="30000" dirty="0">
                <a:effectLst/>
                <a:latin typeface="Lucida Sans" panose="020B0602030504020204" pitchFamily="34" charset="0"/>
                <a:ea typeface="Times New Roman" panose="02020603050405020304" pitchFamily="18" charset="0"/>
              </a:rPr>
              <a:t>nd</a:t>
            </a:r>
            <a:r>
              <a:rPr lang="en-GB" sz="1200" i="1" dirty="0">
                <a:effectLst/>
                <a:latin typeface="Lucida Sans" panose="020B0602030504020204" pitchFamily="34" charset="0"/>
                <a:ea typeface="Times New Roman" panose="02020603050405020304" pitchFamily="18" charset="0"/>
              </a:rPr>
              <a:t> April 1971)</a:t>
            </a:r>
            <a:endParaRPr lang="en-GB" sz="1200" dirty="0">
              <a:effectLst/>
              <a:latin typeface="Times New Roman" panose="02020603050405020304" pitchFamily="18" charset="0"/>
              <a:ea typeface="Times New Roman" panose="02020603050405020304" pitchFamily="18" charset="0"/>
            </a:endParaRPr>
          </a:p>
          <a:p>
            <a:r>
              <a:rPr lang="en-GB" sz="1200" i="1" dirty="0">
                <a:effectLst/>
                <a:latin typeface="Lucida Sans" panose="020B0602030504020204" pitchFamily="34" charset="0"/>
                <a:ea typeface="Times New Roman" panose="02020603050405020304" pitchFamily="18" charset="0"/>
              </a:rPr>
              <a:t> </a:t>
            </a:r>
            <a:endParaRPr lang="en-GB" sz="1200" dirty="0">
              <a:effectLst/>
              <a:latin typeface="Times New Roman" panose="02020603050405020304" pitchFamily="18" charset="0"/>
              <a:ea typeface="Times New Roman" panose="02020603050405020304" pitchFamily="18" charset="0"/>
            </a:endParaRPr>
          </a:p>
          <a:p>
            <a:pPr algn="ctr"/>
            <a:r>
              <a:rPr lang="en-GB" sz="1200" b="1" dirty="0">
                <a:effectLst/>
                <a:latin typeface="Lucida Sans" panose="020B0602030504020204" pitchFamily="34" charset="0"/>
              </a:rPr>
              <a:t>END OF LINE FOR FACTORY</a:t>
            </a:r>
          </a:p>
          <a:p>
            <a:r>
              <a:rPr lang="en-GB" sz="1200" dirty="0">
                <a:effectLst/>
                <a:latin typeface="Times New Roman" panose="02020603050405020304" pitchFamily="18" charset="0"/>
                <a:ea typeface="Times New Roman" panose="02020603050405020304" pitchFamily="18" charset="0"/>
              </a:rPr>
              <a:t> </a:t>
            </a:r>
          </a:p>
          <a:p>
            <a:pPr algn="just"/>
            <a:r>
              <a:rPr lang="en-GB" sz="1200" dirty="0">
                <a:effectLst/>
                <a:latin typeface="Times New Roman" panose="02020603050405020304" pitchFamily="18" charset="0"/>
                <a:ea typeface="Times New Roman" panose="02020603050405020304" pitchFamily="18" charset="0"/>
              </a:rPr>
              <a:t>After a century of making rope and twine, a Bolton family firm with a works at Chequerbent, John Taylor and Sons (Bolton) Ltd., is coming to the end of its own line.  The firm has announced that it is voluntarily going out of business.</a:t>
            </a:r>
          </a:p>
          <a:p>
            <a:pPr algn="just"/>
            <a:r>
              <a:rPr lang="en-GB" sz="1200" dirty="0">
                <a:effectLst/>
                <a:latin typeface="Times New Roman" panose="02020603050405020304" pitchFamily="18" charset="0"/>
                <a:ea typeface="Times New Roman" panose="02020603050405020304" pitchFamily="18" charset="0"/>
              </a:rPr>
              <a:t> </a:t>
            </a:r>
          </a:p>
          <a:p>
            <a:pPr algn="just"/>
            <a:r>
              <a:rPr lang="en-GB" sz="1200" dirty="0">
                <a:effectLst/>
                <a:latin typeface="Times New Roman" panose="02020603050405020304" pitchFamily="18" charset="0"/>
                <a:ea typeface="Times New Roman" panose="02020603050405020304" pitchFamily="18" charset="0"/>
              </a:rPr>
              <a:t>The firm was founded in 1870 in premises at Lever Street, Bolton as Ford and Taylor, on the site where its headquarters still stand.</a:t>
            </a:r>
          </a:p>
          <a:p>
            <a:pPr algn="just"/>
            <a:r>
              <a:rPr lang="en-GB" sz="1200" dirty="0">
                <a:effectLst/>
                <a:latin typeface="Times New Roman" panose="02020603050405020304" pitchFamily="18" charset="0"/>
                <a:ea typeface="Times New Roman" panose="02020603050405020304" pitchFamily="18" charset="0"/>
              </a:rPr>
              <a:t> </a:t>
            </a:r>
          </a:p>
          <a:p>
            <a:pPr algn="just"/>
            <a:r>
              <a:rPr lang="en-GB" sz="1200" dirty="0">
                <a:effectLst/>
                <a:latin typeface="Times New Roman" panose="02020603050405020304" pitchFamily="18" charset="0"/>
                <a:ea typeface="Times New Roman" panose="02020603050405020304" pitchFamily="18" charset="0"/>
              </a:rPr>
              <a:t>It adopted its present title in 1886 when it was made into a private limited company on the death of the co-founder Mr Ralph Ford.  Since then, the directors have all been members of the Taylor family.  Present chairman, Mr John Taylor is the grandson of the founder.</a:t>
            </a:r>
          </a:p>
          <a:p>
            <a:pPr algn="just"/>
            <a:r>
              <a:rPr lang="en-GB" sz="1200" dirty="0">
                <a:effectLst/>
                <a:latin typeface="Times New Roman" panose="02020603050405020304" pitchFamily="18" charset="0"/>
                <a:ea typeface="Times New Roman" panose="02020603050405020304" pitchFamily="18" charset="0"/>
              </a:rPr>
              <a:t> </a:t>
            </a:r>
          </a:p>
          <a:p>
            <a:pPr algn="just"/>
            <a:r>
              <a:rPr lang="en-GB" sz="1200" dirty="0">
                <a:effectLst/>
                <a:latin typeface="Times New Roman" panose="02020603050405020304" pitchFamily="18" charset="0"/>
                <a:ea typeface="Times New Roman" panose="02020603050405020304" pitchFamily="18" charset="0"/>
              </a:rPr>
              <a:t>In its heyday, the firm employed about 100 people at its factories at Bolton, Chequerbent and Chorley, and sent its ropes all over the world.</a:t>
            </a:r>
          </a:p>
          <a:p>
            <a:pPr algn="just"/>
            <a:r>
              <a:rPr lang="en-GB" sz="1200" dirty="0">
                <a:effectLst/>
                <a:latin typeface="Times New Roman" panose="02020603050405020304" pitchFamily="18" charset="0"/>
                <a:ea typeface="Times New Roman" panose="02020603050405020304" pitchFamily="18" charset="0"/>
              </a:rPr>
              <a:t> </a:t>
            </a:r>
          </a:p>
          <a:p>
            <a:pPr algn="just"/>
            <a:r>
              <a:rPr lang="en-GB" sz="1200" dirty="0">
                <a:effectLst/>
                <a:latin typeface="Times New Roman" panose="02020603050405020304" pitchFamily="18" charset="0"/>
                <a:ea typeface="Times New Roman" panose="02020603050405020304" pitchFamily="18" charset="0"/>
              </a:rPr>
              <a:t>It was built up on the supply of ropes for driving mill machinery including the heavy ropes which used to provide the transmission of power for the massive mill steam engines.  In those time the firm claimed its ropes drove the world.</a:t>
            </a:r>
          </a:p>
          <a:p>
            <a:pPr algn="just"/>
            <a:r>
              <a:rPr lang="en-GB" sz="1200" dirty="0">
                <a:effectLst/>
                <a:latin typeface="Times New Roman" panose="02020603050405020304" pitchFamily="18" charset="0"/>
                <a:ea typeface="Times New Roman" panose="02020603050405020304" pitchFamily="18" charset="0"/>
              </a:rPr>
              <a:t> </a:t>
            </a:r>
          </a:p>
          <a:p>
            <a:pPr algn="ctr"/>
            <a:r>
              <a:rPr lang="en-GB" sz="1200" dirty="0">
                <a:effectLst/>
                <a:latin typeface="Times New Roman" panose="02020603050405020304" pitchFamily="18" charset="0"/>
                <a:ea typeface="Times New Roman" panose="02020603050405020304" pitchFamily="18" charset="0"/>
              </a:rPr>
              <a:t>ON THEIR NOTICE</a:t>
            </a:r>
          </a:p>
          <a:p>
            <a:pPr algn="ctr"/>
            <a:r>
              <a:rPr lang="en-GB" sz="1200" dirty="0">
                <a:effectLst/>
                <a:latin typeface="Times New Roman" panose="02020603050405020304" pitchFamily="18" charset="0"/>
                <a:ea typeface="Times New Roman" panose="02020603050405020304" pitchFamily="18" charset="0"/>
              </a:rPr>
              <a:t> </a:t>
            </a:r>
          </a:p>
          <a:p>
            <a:r>
              <a:rPr lang="en-GB" sz="1200" dirty="0">
                <a:effectLst/>
                <a:latin typeface="Times New Roman" panose="02020603050405020304" pitchFamily="18" charset="0"/>
                <a:ea typeface="Times New Roman" panose="02020603050405020304" pitchFamily="18" charset="0"/>
              </a:rPr>
              <a:t>Today, the firm has a labour force of 22 who are now on their notice as the company finishes up its order book.</a:t>
            </a:r>
          </a:p>
          <a:p>
            <a:r>
              <a:rPr lang="en-GB" sz="1200" dirty="0">
                <a:effectLst/>
                <a:latin typeface="Times New Roman" panose="02020603050405020304" pitchFamily="18" charset="0"/>
                <a:ea typeface="Times New Roman" panose="02020603050405020304" pitchFamily="18" charset="0"/>
              </a:rPr>
              <a:t> </a:t>
            </a:r>
          </a:p>
          <a:p>
            <a:pPr algn="just"/>
            <a:r>
              <a:rPr lang="en-GB" sz="1200" dirty="0">
                <a:effectLst/>
                <a:latin typeface="Times New Roman" panose="02020603050405020304" pitchFamily="18" charset="0"/>
                <a:ea typeface="Times New Roman" panose="02020603050405020304" pitchFamily="18" charset="0"/>
              </a:rPr>
              <a:t>Explaining the reasons for the closure, Mr Taylor said:  “It has always been a family business, and there is no one to follow on from me.  I am 68, and with the state of trade as it is today, we thought it best to close down voluntarily.</a:t>
            </a:r>
          </a:p>
          <a:p>
            <a:pPr algn="just"/>
            <a:r>
              <a:rPr lang="en-GB" sz="1200" dirty="0">
                <a:effectLst/>
                <a:latin typeface="Times New Roman" panose="02020603050405020304" pitchFamily="18" charset="0"/>
                <a:ea typeface="Times New Roman" panose="02020603050405020304" pitchFamily="18" charset="0"/>
              </a:rPr>
              <a:t>“We have some very long service workpeople, but fortunately we have been able to find jobs for most of them to go to.  The fact that they have been faithful workers who have satisfied us for a long number of years has probably encouraged the other employers to take them on at an age when they might have had difficulty finding work.</a:t>
            </a:r>
          </a:p>
          <a:p>
            <a:pPr algn="just"/>
            <a:r>
              <a:rPr lang="en-GB" sz="1200" dirty="0">
                <a:effectLst/>
                <a:latin typeface="Times New Roman" panose="02020603050405020304" pitchFamily="18" charset="0"/>
                <a:ea typeface="Times New Roman" panose="02020603050405020304" pitchFamily="18" charset="0"/>
              </a:rPr>
              <a:t> </a:t>
            </a:r>
          </a:p>
          <a:p>
            <a:pPr algn="just"/>
            <a:r>
              <a:rPr lang="en-GB" sz="1200" dirty="0">
                <a:effectLst/>
                <a:latin typeface="Times New Roman" panose="02020603050405020304" pitchFamily="18" charset="0"/>
                <a:ea typeface="Times New Roman" panose="02020603050405020304" pitchFamily="18" charset="0"/>
              </a:rPr>
              <a:t>For some employees at the Chequerbent factory off Manchester Road, the news of the closure was the second blow within a year.  Several of them came to Westhoughton works when the firm’s Chorley factory was shut down last July.</a:t>
            </a:r>
          </a:p>
          <a:p>
            <a:pPr algn="just"/>
            <a:r>
              <a:rPr lang="en-GB" sz="1200" dirty="0">
                <a:effectLst/>
                <a:latin typeface="Times New Roman" panose="02020603050405020304" pitchFamily="18" charset="0"/>
                <a:ea typeface="Times New Roman" panose="02020603050405020304" pitchFamily="18" charset="0"/>
              </a:rPr>
              <a:t> </a:t>
            </a:r>
          </a:p>
          <a:p>
            <a:pPr algn="just"/>
            <a:r>
              <a:rPr lang="en-GB" sz="1200" dirty="0">
                <a:effectLst/>
                <a:latin typeface="Times New Roman" panose="02020603050405020304" pitchFamily="18" charset="0"/>
                <a:ea typeface="Times New Roman" panose="02020603050405020304" pitchFamily="18" charset="0"/>
              </a:rPr>
              <a:t>The Chequerbent factory uses the old twisting method of making the rope and twine on a “rope walk.”  The cotton, hemp and nylon bobbins for the rope are wound at the Bolton works.</a:t>
            </a:r>
          </a:p>
        </p:txBody>
      </p:sp>
    </p:spTree>
    <p:extLst>
      <p:ext uri="{BB962C8B-B14F-4D97-AF65-F5344CB8AC3E}">
        <p14:creationId xmlns:p14="http://schemas.microsoft.com/office/powerpoint/2010/main" val="299240513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75C858-55C8-2106-3793-6E892E36DFED}"/>
              </a:ext>
            </a:extLst>
          </p:cNvPr>
          <p:cNvSpPr>
            <a:spLocks noGrp="1"/>
          </p:cNvSpPr>
          <p:nvPr>
            <p:ph type="title"/>
          </p:nvPr>
        </p:nvSpPr>
        <p:spPr>
          <a:xfrm>
            <a:off x="838200" y="89917"/>
            <a:ext cx="10515600" cy="1325563"/>
          </a:xfrm>
        </p:spPr>
        <p:txBody>
          <a:bodyPr/>
          <a:lstStyle/>
          <a:p>
            <a:r>
              <a:rPr lang="en-GB" dirty="0"/>
              <a:t>Dame School – </a:t>
            </a:r>
            <a:r>
              <a:rPr lang="en-GB" sz="2400" dirty="0"/>
              <a:t>Manchester road, opened to educate the children of colliers who worked for </a:t>
            </a:r>
            <a:r>
              <a:rPr lang="en-GB" sz="2400" dirty="0" err="1"/>
              <a:t>Hulton</a:t>
            </a:r>
            <a:r>
              <a:rPr lang="en-GB" sz="2400"/>
              <a:t> Collieries.</a:t>
            </a:r>
            <a:endParaRPr lang="en-GB" dirty="0"/>
          </a:p>
        </p:txBody>
      </p:sp>
      <p:pic>
        <p:nvPicPr>
          <p:cNvPr id="3" name="Picture 2">
            <a:extLst>
              <a:ext uri="{FF2B5EF4-FFF2-40B4-BE49-F238E27FC236}">
                <a16:creationId xmlns:a16="http://schemas.microsoft.com/office/drawing/2014/main" id="{2682621A-B026-E7F1-7D86-509DDA3B0C70}"/>
              </a:ext>
            </a:extLst>
          </p:cNvPr>
          <p:cNvPicPr>
            <a:picLocks noChangeAspect="1"/>
          </p:cNvPicPr>
          <p:nvPr/>
        </p:nvPicPr>
        <p:blipFill>
          <a:blip r:embed="rId2"/>
          <a:stretch>
            <a:fillRect/>
          </a:stretch>
        </p:blipFill>
        <p:spPr>
          <a:xfrm>
            <a:off x="2335194" y="1296141"/>
            <a:ext cx="8216720" cy="5561860"/>
          </a:xfrm>
          <a:prstGeom prst="rect">
            <a:avLst/>
          </a:prstGeom>
        </p:spPr>
      </p:pic>
    </p:spTree>
    <p:extLst>
      <p:ext uri="{BB962C8B-B14F-4D97-AF65-F5344CB8AC3E}">
        <p14:creationId xmlns:p14="http://schemas.microsoft.com/office/powerpoint/2010/main" val="314116657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E09D81-24D7-4A11-5B7D-49C2069D24BC}"/>
              </a:ext>
            </a:extLst>
          </p:cNvPr>
          <p:cNvSpPr>
            <a:spLocks noGrp="1"/>
          </p:cNvSpPr>
          <p:nvPr>
            <p:ph type="title"/>
          </p:nvPr>
        </p:nvSpPr>
        <p:spPr/>
        <p:txBody>
          <a:bodyPr/>
          <a:lstStyle/>
          <a:p>
            <a:r>
              <a:rPr lang="en-GB" dirty="0" err="1"/>
              <a:t>Hulton</a:t>
            </a:r>
            <a:r>
              <a:rPr lang="en-GB" dirty="0"/>
              <a:t> Park Cottage</a:t>
            </a:r>
          </a:p>
        </p:txBody>
      </p:sp>
      <p:pic>
        <p:nvPicPr>
          <p:cNvPr id="3" name="Picture 2">
            <a:extLst>
              <a:ext uri="{FF2B5EF4-FFF2-40B4-BE49-F238E27FC236}">
                <a16:creationId xmlns:a16="http://schemas.microsoft.com/office/drawing/2014/main" id="{7C09D3AF-A925-78D6-B668-7F5E691BC69B}"/>
              </a:ext>
            </a:extLst>
          </p:cNvPr>
          <p:cNvPicPr>
            <a:picLocks noChangeAspect="1"/>
          </p:cNvPicPr>
          <p:nvPr/>
        </p:nvPicPr>
        <p:blipFill>
          <a:blip r:embed="rId2"/>
          <a:stretch>
            <a:fillRect/>
          </a:stretch>
        </p:blipFill>
        <p:spPr>
          <a:xfrm>
            <a:off x="5527316" y="0"/>
            <a:ext cx="5327627" cy="6858000"/>
          </a:xfrm>
          <a:prstGeom prst="rect">
            <a:avLst/>
          </a:prstGeom>
        </p:spPr>
      </p:pic>
    </p:spTree>
    <p:extLst>
      <p:ext uri="{BB962C8B-B14F-4D97-AF65-F5344CB8AC3E}">
        <p14:creationId xmlns:p14="http://schemas.microsoft.com/office/powerpoint/2010/main" val="301222371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585</TotalTime>
  <Words>1352</Words>
  <Application>Microsoft Office PowerPoint</Application>
  <PresentationFormat>Widescreen</PresentationFormat>
  <Paragraphs>131</Paragraphs>
  <Slides>34</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34</vt:i4>
      </vt:variant>
    </vt:vector>
  </HeadingPairs>
  <TitlesOfParts>
    <vt:vector size="40" baseType="lpstr">
      <vt:lpstr>Arial</vt:lpstr>
      <vt:lpstr>Calibri</vt:lpstr>
      <vt:lpstr>Calibri Light</vt:lpstr>
      <vt:lpstr>Lucida Sans</vt:lpstr>
      <vt:lpstr>Times New Roman</vt:lpstr>
      <vt:lpstr>Office Theme</vt:lpstr>
      <vt:lpstr>Aspects of Chequerbent History</vt:lpstr>
      <vt:lpstr>PowerPoint Presentation</vt:lpstr>
      <vt:lpstr>PowerPoint Presentation</vt:lpstr>
      <vt:lpstr>PowerPoint Presentation</vt:lpstr>
      <vt:lpstr>PowerPoint Presentation</vt:lpstr>
      <vt:lpstr>PowerPoint Presentation</vt:lpstr>
      <vt:lpstr>PowerPoint Presentation</vt:lpstr>
      <vt:lpstr>Maypole Terrace</vt:lpstr>
      <vt:lpstr>PowerPoint Presentation</vt:lpstr>
      <vt:lpstr>PowerPoint Presentation</vt:lpstr>
      <vt:lpstr>Stag and Griffin Pub</vt:lpstr>
      <vt:lpstr>Chequerbent Primary School</vt:lpstr>
      <vt:lpstr>Chequerbent School</vt:lpstr>
      <vt:lpstr>PowerPoint Presentation</vt:lpstr>
      <vt:lpstr>PowerPoint Presentation</vt:lpstr>
      <vt:lpstr>PowerPoint Presentation</vt:lpstr>
      <vt:lpstr>Chequerbent Police Station</vt:lpstr>
      <vt:lpstr>PowerPoint Presentation</vt:lpstr>
      <vt:lpstr>PowerPoint Presentation</vt:lpstr>
      <vt:lpstr>PowerPoint Presentation</vt:lpstr>
      <vt:lpstr>PowerPoint Presentation</vt:lpstr>
      <vt:lpstr>PowerPoint Presentation</vt:lpstr>
      <vt:lpstr>PowerPoint Presentation</vt:lpstr>
      <vt:lpstr>Chequerbent Station</vt:lpstr>
      <vt:lpstr>Crossing Keeper’s Cottage / Hope Cottage</vt:lpstr>
      <vt:lpstr>PowerPoint Presentation</vt:lpstr>
      <vt:lpstr>PowerPoint Presentation</vt:lpstr>
      <vt:lpstr>PowerPoint Presentation</vt:lpstr>
      <vt:lpstr>Brancker Street</vt:lpstr>
      <vt:lpstr>Taylor’s Rope Works</vt:lpstr>
      <vt:lpstr>PowerPoint Presentation</vt:lpstr>
      <vt:lpstr>PowerPoint Presentation</vt:lpstr>
      <vt:lpstr>Dame School – Manchester road, opened to educate the children of colliers who worked for Hulton Collieries.</vt:lpstr>
      <vt:lpstr>Hulton Park Cottage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Chequerbent Trail</dc:title>
  <dc:creator>garth ratcliffe</dc:creator>
  <cp:lastModifiedBy>garth ratcliffe</cp:lastModifiedBy>
  <cp:revision>4</cp:revision>
  <dcterms:created xsi:type="dcterms:W3CDTF">2023-12-20T14:52:21Z</dcterms:created>
  <dcterms:modified xsi:type="dcterms:W3CDTF">2024-04-08T13:55:52Z</dcterms:modified>
</cp:coreProperties>
</file>