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79" r:id="rId6"/>
    <p:sldId id="280" r:id="rId7"/>
    <p:sldId id="275" r:id="rId8"/>
    <p:sldId id="268" r:id="rId9"/>
    <p:sldId id="260" r:id="rId10"/>
    <p:sldId id="269" r:id="rId11"/>
    <p:sldId id="270" r:id="rId12"/>
    <p:sldId id="271" r:id="rId13"/>
    <p:sldId id="264" r:id="rId14"/>
    <p:sldId id="261" r:id="rId15"/>
    <p:sldId id="277" r:id="rId16"/>
    <p:sldId id="273" r:id="rId17"/>
    <p:sldId id="278" r:id="rId18"/>
    <p:sldId id="262" r:id="rId19"/>
    <p:sldId id="276" r:id="rId20"/>
    <p:sldId id="263" r:id="rId21"/>
    <p:sldId id="26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8C0EA5-C166-4243-A078-966F240E9C8A}" v="73" dt="2023-12-13T16:08:21.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714" y="9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C645-F43E-7F3E-E61B-246D25F1BA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49D4BFF-099B-2B73-3BDF-69CDF90802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49BBF1A-F894-5B1C-4A3E-2A80F964B33F}"/>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5" name="Footer Placeholder 4">
            <a:extLst>
              <a:ext uri="{FF2B5EF4-FFF2-40B4-BE49-F238E27FC236}">
                <a16:creationId xmlns:a16="http://schemas.microsoft.com/office/drawing/2014/main" id="{EEC6D74A-FB06-D5FD-01FA-6A072E6202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571A53-2655-85A8-F206-9B4C763A79AB}"/>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403355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79A94-FF5E-3718-B97E-039ACA1E6A0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90DA2A-E787-D05E-DF39-F5A756B0C3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24A3BB-0B93-515E-723C-6E5402569EDD}"/>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5" name="Footer Placeholder 4">
            <a:extLst>
              <a:ext uri="{FF2B5EF4-FFF2-40B4-BE49-F238E27FC236}">
                <a16:creationId xmlns:a16="http://schemas.microsoft.com/office/drawing/2014/main" id="{63642A7B-294A-8382-3CBF-BA28673601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1EC644-5CE7-2907-973F-42CE37132A57}"/>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004827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EB9F3-A4F9-4FA0-774F-53FEABA5D2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E1FA9F-94B3-A10E-55D0-8C846C6129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791636-9CD7-2E60-F123-736671D7796E}"/>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5" name="Footer Placeholder 4">
            <a:extLst>
              <a:ext uri="{FF2B5EF4-FFF2-40B4-BE49-F238E27FC236}">
                <a16:creationId xmlns:a16="http://schemas.microsoft.com/office/drawing/2014/main" id="{BCA2C5BF-C9A6-7999-CB0A-1EA0B83AAA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B2A3BA-8C08-C562-80A1-B5CF7E127852}"/>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4249750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86D49-9629-9DA8-374F-FAAC6AD3A6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ECEB20-8E6F-CD16-7C27-872F97BFD4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F940E4-338A-CFC8-D165-64822A0721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3298D68-BA43-C513-009E-0F600652D4CC}"/>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6" name="Footer Placeholder 5">
            <a:extLst>
              <a:ext uri="{FF2B5EF4-FFF2-40B4-BE49-F238E27FC236}">
                <a16:creationId xmlns:a16="http://schemas.microsoft.com/office/drawing/2014/main" id="{8ED2E55F-2D6B-1093-C31D-2806C55F76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91148B-830A-9DEB-B2D9-83DD8E4B65E0}"/>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6814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3FDB-35E6-9063-1DD5-3971D50D31B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6B32B3-A7E5-A293-4009-613F0D49E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0A074E-DDF6-EBA4-78DD-C991E0A8CC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6D8405C-2702-97C7-D7A3-E203B30B8A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5126C7-7C57-36C3-E961-6B6A01429F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9403C2A-5DD4-DA98-FA58-81B69B3EA2D0}"/>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8" name="Footer Placeholder 7">
            <a:extLst>
              <a:ext uri="{FF2B5EF4-FFF2-40B4-BE49-F238E27FC236}">
                <a16:creationId xmlns:a16="http://schemas.microsoft.com/office/drawing/2014/main" id="{36F203A2-6CA4-583F-CE44-B488106457A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3F93547-8FB9-53CF-1219-FED321F08556}"/>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418835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8B2E7-4F69-2698-356D-C18FD5EF06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E409C47-4AF0-7561-4A81-46EBBDE912A0}"/>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4" name="Footer Placeholder 3">
            <a:extLst>
              <a:ext uri="{FF2B5EF4-FFF2-40B4-BE49-F238E27FC236}">
                <a16:creationId xmlns:a16="http://schemas.microsoft.com/office/drawing/2014/main" id="{D4D066B3-9797-42E4-7D0A-24D1BA4580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54D5D1D-6B09-AD6C-7A18-A7CC57082586}"/>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2460301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D1597E-874D-7228-806C-9C694BCB942C}"/>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3" name="Footer Placeholder 2">
            <a:extLst>
              <a:ext uri="{FF2B5EF4-FFF2-40B4-BE49-F238E27FC236}">
                <a16:creationId xmlns:a16="http://schemas.microsoft.com/office/drawing/2014/main" id="{EC49A3D3-EFB9-5945-CE4F-C0971CDEAE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1F3DC22-03E0-27E5-1E39-71FBCFD4FCE7}"/>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77980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CF69-483C-57F1-712A-79D88F325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C91360-C178-779B-BADD-2C32C218C6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DC946B-7916-8E94-3AC2-64D253E929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3DC5C8-1FCE-B417-0287-62CC0538ACCD}"/>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6" name="Footer Placeholder 5">
            <a:extLst>
              <a:ext uri="{FF2B5EF4-FFF2-40B4-BE49-F238E27FC236}">
                <a16:creationId xmlns:a16="http://schemas.microsoft.com/office/drawing/2014/main" id="{E4E87C31-3B0F-7024-BBB4-F214795AA8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A95EC1-E80F-E379-6C82-AA73F76E29E4}"/>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269504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C3019-0AA9-E606-B23F-975FB16C7A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65055F2-A86B-0E43-A7C5-670819764D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107638-5EEF-A4E9-CA1C-4A6970F8C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BE70D5-F143-0366-BA92-49E12E394375}"/>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6" name="Footer Placeholder 5">
            <a:extLst>
              <a:ext uri="{FF2B5EF4-FFF2-40B4-BE49-F238E27FC236}">
                <a16:creationId xmlns:a16="http://schemas.microsoft.com/office/drawing/2014/main" id="{F35CA8CF-C784-5F19-A335-E063408BB9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5F2BC1-B328-1463-81E9-2BF36F170480}"/>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840538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339CC-4948-74C2-AE68-29F9A3C25C7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2E777B-9CA5-BF23-0E06-9014687E14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21D21B-2688-5B12-7F52-110678F53B6C}"/>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5" name="Footer Placeholder 4">
            <a:extLst>
              <a:ext uri="{FF2B5EF4-FFF2-40B4-BE49-F238E27FC236}">
                <a16:creationId xmlns:a16="http://schemas.microsoft.com/office/drawing/2014/main" id="{ACF17AC1-489B-398D-8275-0B52F05F0B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C08B73-4378-D040-854C-04FF9C016455}"/>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345994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54B309-CCBC-4231-0A3E-3AFD462C76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3A76F1-A6A8-EFEE-8118-922A7512C0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50EB83-1616-0B3C-09AF-911D5ADC07AE}"/>
              </a:ext>
            </a:extLst>
          </p:cNvPr>
          <p:cNvSpPr>
            <a:spLocks noGrp="1"/>
          </p:cNvSpPr>
          <p:nvPr>
            <p:ph type="dt" sz="half" idx="10"/>
          </p:nvPr>
        </p:nvSpPr>
        <p:spPr/>
        <p:txBody>
          <a:bodyPr/>
          <a:lstStyle/>
          <a:p>
            <a:fld id="{45DADFBE-C476-4FDC-A0E7-CA962DBFCA55}" type="datetimeFigureOut">
              <a:rPr lang="en-GB" smtClean="0"/>
              <a:t>15/02/2024</a:t>
            </a:fld>
            <a:endParaRPr lang="en-GB"/>
          </a:p>
        </p:txBody>
      </p:sp>
      <p:sp>
        <p:nvSpPr>
          <p:cNvPr id="5" name="Footer Placeholder 4">
            <a:extLst>
              <a:ext uri="{FF2B5EF4-FFF2-40B4-BE49-F238E27FC236}">
                <a16:creationId xmlns:a16="http://schemas.microsoft.com/office/drawing/2014/main" id="{B94260C7-858B-9DAB-65BB-DC73D8216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BA146E-7F24-AE08-B902-6EB205EAECE2}"/>
              </a:ext>
            </a:extLst>
          </p:cNvPr>
          <p:cNvSpPr>
            <a:spLocks noGrp="1"/>
          </p:cNvSpPr>
          <p:nvPr>
            <p:ph type="sldNum" sz="quarter" idx="12"/>
          </p:nvPr>
        </p:nvSpPr>
        <p:spPr/>
        <p:txBody>
          <a:bodyPr/>
          <a:lstStyle/>
          <a:p>
            <a:fld id="{9B7BB1CD-CFA3-405C-9BE7-3E444EF3C28C}" type="slidenum">
              <a:rPr lang="en-GB" smtClean="0"/>
              <a:t>‹#›</a:t>
            </a:fld>
            <a:endParaRPr lang="en-GB"/>
          </a:p>
        </p:txBody>
      </p:sp>
    </p:spTree>
    <p:extLst>
      <p:ext uri="{BB962C8B-B14F-4D97-AF65-F5344CB8AC3E}">
        <p14:creationId xmlns:p14="http://schemas.microsoft.com/office/powerpoint/2010/main" val="935869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BC6F0-FF0C-67D2-5D37-BE43F10970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F9A8D8-03A5-64AC-F1C9-E65C65D0D7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D91569-58B9-634F-DC9D-AAD64CEAA7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ADFBE-C476-4FDC-A0E7-CA962DBFCA55}" type="datetimeFigureOut">
              <a:rPr lang="en-GB" smtClean="0"/>
              <a:t>15/02/2024</a:t>
            </a:fld>
            <a:endParaRPr lang="en-GB"/>
          </a:p>
        </p:txBody>
      </p:sp>
      <p:sp>
        <p:nvSpPr>
          <p:cNvPr id="5" name="Footer Placeholder 4">
            <a:extLst>
              <a:ext uri="{FF2B5EF4-FFF2-40B4-BE49-F238E27FC236}">
                <a16:creationId xmlns:a16="http://schemas.microsoft.com/office/drawing/2014/main" id="{4A0299B0-4CC8-B38F-83B7-CB0739B684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BB78498-F7B8-E6DE-8AC1-555483006F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7BB1CD-CFA3-405C-9BE7-3E444EF3C28C}" type="slidenum">
              <a:rPr lang="en-GB" smtClean="0"/>
              <a:t>‹#›</a:t>
            </a:fld>
            <a:endParaRPr lang="en-GB"/>
          </a:p>
        </p:txBody>
      </p:sp>
    </p:spTree>
    <p:extLst>
      <p:ext uri="{BB962C8B-B14F-4D97-AF65-F5344CB8AC3E}">
        <p14:creationId xmlns:p14="http://schemas.microsoft.com/office/powerpoint/2010/main" val="2929887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96792-89F5-83BE-0BD9-B89B54D9BC7C}"/>
              </a:ext>
            </a:extLst>
          </p:cNvPr>
          <p:cNvSpPr>
            <a:spLocks noGrp="1"/>
          </p:cNvSpPr>
          <p:nvPr>
            <p:ph type="ctrTitle"/>
          </p:nvPr>
        </p:nvSpPr>
        <p:spPr/>
        <p:txBody>
          <a:bodyPr/>
          <a:lstStyle/>
          <a:p>
            <a:r>
              <a:rPr lang="en-GB" dirty="0"/>
              <a:t>The History of Hart Common</a:t>
            </a:r>
          </a:p>
        </p:txBody>
      </p:sp>
      <p:sp>
        <p:nvSpPr>
          <p:cNvPr id="3" name="Subtitle 2">
            <a:extLst>
              <a:ext uri="{FF2B5EF4-FFF2-40B4-BE49-F238E27FC236}">
                <a16:creationId xmlns:a16="http://schemas.microsoft.com/office/drawing/2014/main" id="{352EC0FE-EFB6-0E58-4968-5386D224E2AF}"/>
              </a:ext>
            </a:extLst>
          </p:cNvPr>
          <p:cNvSpPr>
            <a:spLocks noGrp="1"/>
          </p:cNvSpPr>
          <p:nvPr>
            <p:ph type="subTitle" idx="1"/>
          </p:nvPr>
        </p:nvSpPr>
        <p:spPr/>
        <p:txBody>
          <a:bodyPr/>
          <a:lstStyle/>
          <a:p>
            <a:r>
              <a:rPr lang="en-GB" dirty="0"/>
              <a:t>Garth Ratcliffe based on information provided by Pam Clarke</a:t>
            </a:r>
          </a:p>
        </p:txBody>
      </p:sp>
    </p:spTree>
    <p:extLst>
      <p:ext uri="{BB962C8B-B14F-4D97-AF65-F5344CB8AC3E}">
        <p14:creationId xmlns:p14="http://schemas.microsoft.com/office/powerpoint/2010/main" val="1503069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77A56-D4D8-69A5-2356-9BABB0683866}"/>
              </a:ext>
            </a:extLst>
          </p:cNvPr>
          <p:cNvSpPr>
            <a:spLocks noGrp="1"/>
          </p:cNvSpPr>
          <p:nvPr>
            <p:ph type="title"/>
          </p:nvPr>
        </p:nvSpPr>
        <p:spPr/>
        <p:txBody>
          <a:bodyPr/>
          <a:lstStyle/>
          <a:p>
            <a:r>
              <a:rPr lang="en-GB" dirty="0"/>
              <a:t>Origin of the name Hart Common</a:t>
            </a:r>
          </a:p>
        </p:txBody>
      </p:sp>
      <p:sp>
        <p:nvSpPr>
          <p:cNvPr id="3" name="TextBox 2">
            <a:extLst>
              <a:ext uri="{FF2B5EF4-FFF2-40B4-BE49-F238E27FC236}">
                <a16:creationId xmlns:a16="http://schemas.microsoft.com/office/drawing/2014/main" id="{6E1E7FCA-2463-E630-7169-D9442B7DED4F}"/>
              </a:ext>
            </a:extLst>
          </p:cNvPr>
          <p:cNvSpPr txBox="1"/>
          <p:nvPr/>
        </p:nvSpPr>
        <p:spPr>
          <a:xfrm>
            <a:off x="932873" y="1487055"/>
            <a:ext cx="7620000" cy="646331"/>
          </a:xfrm>
          <a:prstGeom prst="rect">
            <a:avLst/>
          </a:prstGeom>
          <a:noFill/>
        </p:spPr>
        <p:txBody>
          <a:bodyPr wrap="square" rtlCol="0">
            <a:spAutoFit/>
          </a:bodyPr>
          <a:lstStyle/>
          <a:p>
            <a:r>
              <a:rPr lang="en-GB" dirty="0"/>
              <a:t>Hart Common extends from Jack’s Lane ( towards Hindley)  to Cunningham Brook (near Dobb Brow)</a:t>
            </a:r>
          </a:p>
        </p:txBody>
      </p:sp>
      <p:sp>
        <p:nvSpPr>
          <p:cNvPr id="4" name="TextBox 3">
            <a:extLst>
              <a:ext uri="{FF2B5EF4-FFF2-40B4-BE49-F238E27FC236}">
                <a16:creationId xmlns:a16="http://schemas.microsoft.com/office/drawing/2014/main" id="{77C0ACA9-0441-7342-CE18-B56C2F9C9505}"/>
              </a:ext>
            </a:extLst>
          </p:cNvPr>
          <p:cNvSpPr txBox="1"/>
          <p:nvPr/>
        </p:nvSpPr>
        <p:spPr>
          <a:xfrm>
            <a:off x="1052945" y="2115127"/>
            <a:ext cx="6382328" cy="1754326"/>
          </a:xfrm>
          <a:prstGeom prst="rect">
            <a:avLst/>
          </a:prstGeom>
          <a:noFill/>
        </p:spPr>
        <p:txBody>
          <a:bodyPr wrap="square" rtlCol="0">
            <a:spAutoFit/>
          </a:bodyPr>
          <a:lstStyle/>
          <a:p>
            <a:r>
              <a:rPr lang="en-GB" dirty="0"/>
              <a:t>There are two views about this origin :</a:t>
            </a:r>
          </a:p>
          <a:p>
            <a:endParaRPr lang="en-GB" dirty="0"/>
          </a:p>
          <a:p>
            <a:pPr marL="342900" indent="-342900">
              <a:buAutoNum type="arabicParenR"/>
            </a:pPr>
            <a:r>
              <a:rPr lang="en-GB" dirty="0"/>
              <a:t>Being located next to Hindley  ( where the female deer was found ) and so Hart , the male deer was adjacent.</a:t>
            </a:r>
          </a:p>
          <a:p>
            <a:pPr marL="342900" indent="-342900">
              <a:buAutoNum type="arabicParenR"/>
            </a:pPr>
            <a:r>
              <a:rPr lang="en-GB" dirty="0"/>
              <a:t>The second explanation is that a well established family named Hart had lived in the area. </a:t>
            </a:r>
          </a:p>
        </p:txBody>
      </p:sp>
    </p:spTree>
    <p:extLst>
      <p:ext uri="{BB962C8B-B14F-4D97-AF65-F5344CB8AC3E}">
        <p14:creationId xmlns:p14="http://schemas.microsoft.com/office/powerpoint/2010/main" val="23669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36D1-D7D4-B578-0333-1E6B0E787E98}"/>
              </a:ext>
            </a:extLst>
          </p:cNvPr>
          <p:cNvSpPr>
            <a:spLocks noGrp="1"/>
          </p:cNvSpPr>
          <p:nvPr>
            <p:ph type="title"/>
          </p:nvPr>
        </p:nvSpPr>
        <p:spPr>
          <a:xfrm>
            <a:off x="323273" y="272762"/>
            <a:ext cx="1459345" cy="1325563"/>
          </a:xfrm>
        </p:spPr>
        <p:txBody>
          <a:bodyPr>
            <a:normAutofit fontScale="90000"/>
          </a:bodyPr>
          <a:lstStyle/>
          <a:p>
            <a:r>
              <a:rPr lang="en-GB" sz="2800" dirty="0"/>
              <a:t>Map of Hart Common</a:t>
            </a:r>
          </a:p>
        </p:txBody>
      </p:sp>
      <p:pic>
        <p:nvPicPr>
          <p:cNvPr id="3" name="Picture 2">
            <a:extLst>
              <a:ext uri="{FF2B5EF4-FFF2-40B4-BE49-F238E27FC236}">
                <a16:creationId xmlns:a16="http://schemas.microsoft.com/office/drawing/2014/main" id="{E15A4A44-5399-F4AA-D607-35E63FC392EF}"/>
              </a:ext>
            </a:extLst>
          </p:cNvPr>
          <p:cNvPicPr>
            <a:picLocks noChangeAspect="1"/>
          </p:cNvPicPr>
          <p:nvPr/>
        </p:nvPicPr>
        <p:blipFill>
          <a:blip r:embed="rId2"/>
          <a:stretch>
            <a:fillRect/>
          </a:stretch>
        </p:blipFill>
        <p:spPr>
          <a:xfrm>
            <a:off x="2244435" y="-83128"/>
            <a:ext cx="9402619" cy="7051964"/>
          </a:xfrm>
          <a:prstGeom prst="rect">
            <a:avLst/>
          </a:prstGeom>
        </p:spPr>
      </p:pic>
    </p:spTree>
    <p:extLst>
      <p:ext uri="{BB962C8B-B14F-4D97-AF65-F5344CB8AC3E}">
        <p14:creationId xmlns:p14="http://schemas.microsoft.com/office/powerpoint/2010/main" val="2770078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ap&#10;&#10;Description automatically generated">
            <a:extLst>
              <a:ext uri="{FF2B5EF4-FFF2-40B4-BE49-F238E27FC236}">
                <a16:creationId xmlns:a16="http://schemas.microsoft.com/office/drawing/2014/main" id="{C1D209A4-EA62-0044-BCF4-92E9E48CC1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0" y="-1418038"/>
            <a:ext cx="6857999" cy="9694076"/>
          </a:xfrm>
          <a:prstGeom prst="rect">
            <a:avLst/>
          </a:prstGeom>
        </p:spPr>
      </p:pic>
    </p:spTree>
    <p:extLst>
      <p:ext uri="{BB962C8B-B14F-4D97-AF65-F5344CB8AC3E}">
        <p14:creationId xmlns:p14="http://schemas.microsoft.com/office/powerpoint/2010/main" val="2995244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a road and a building&#10;&#10;Description automatically generated">
            <a:extLst>
              <a:ext uri="{FF2B5EF4-FFF2-40B4-BE49-F238E27FC236}">
                <a16:creationId xmlns:a16="http://schemas.microsoft.com/office/drawing/2014/main" id="{2DF0061E-B5ED-041E-327E-C72E0DD92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670180" y="0"/>
            <a:ext cx="4851639" cy="6858000"/>
          </a:xfrm>
          <a:prstGeom prst="rect">
            <a:avLst/>
          </a:prstGeom>
        </p:spPr>
      </p:pic>
    </p:spTree>
    <p:extLst>
      <p:ext uri="{BB962C8B-B14F-4D97-AF65-F5344CB8AC3E}">
        <p14:creationId xmlns:p14="http://schemas.microsoft.com/office/powerpoint/2010/main" val="65680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w of houses on a street&#10;&#10;Description automatically generated">
            <a:extLst>
              <a:ext uri="{FF2B5EF4-FFF2-40B4-BE49-F238E27FC236}">
                <a16:creationId xmlns:a16="http://schemas.microsoft.com/office/drawing/2014/main" id="{EBBBBBAC-11BB-5584-14CE-C8381E887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0180" y="0"/>
            <a:ext cx="4851639" cy="6858000"/>
          </a:xfrm>
          <a:prstGeom prst="rect">
            <a:avLst/>
          </a:prstGeom>
        </p:spPr>
      </p:pic>
    </p:spTree>
    <p:extLst>
      <p:ext uri="{BB962C8B-B14F-4D97-AF65-F5344CB8AC3E}">
        <p14:creationId xmlns:p14="http://schemas.microsoft.com/office/powerpoint/2010/main" val="1388708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F096-91BD-0493-E6C8-AB1957A84909}"/>
              </a:ext>
            </a:extLst>
          </p:cNvPr>
          <p:cNvSpPr>
            <a:spLocks noGrp="1"/>
          </p:cNvSpPr>
          <p:nvPr>
            <p:ph type="title"/>
          </p:nvPr>
        </p:nvSpPr>
        <p:spPr>
          <a:xfrm>
            <a:off x="0" y="374362"/>
            <a:ext cx="3327638" cy="1325563"/>
          </a:xfrm>
        </p:spPr>
        <p:txBody>
          <a:bodyPr/>
          <a:lstStyle/>
          <a:p>
            <a:r>
              <a:rPr lang="en-GB" dirty="0"/>
              <a:t>The Bridge Inn</a:t>
            </a:r>
          </a:p>
        </p:txBody>
      </p:sp>
      <p:pic>
        <p:nvPicPr>
          <p:cNvPr id="4" name="Picture 3" descr="A building with a sign on the side&#10;&#10;Description automatically generated">
            <a:extLst>
              <a:ext uri="{FF2B5EF4-FFF2-40B4-BE49-F238E27FC236}">
                <a16:creationId xmlns:a16="http://schemas.microsoft.com/office/drawing/2014/main" id="{4B039474-A7DE-4ED3-644B-8925EBEF65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459104" y="-826663"/>
            <a:ext cx="6276106" cy="8871545"/>
          </a:xfrm>
          <a:prstGeom prst="rect">
            <a:avLst/>
          </a:prstGeom>
        </p:spPr>
      </p:pic>
    </p:spTree>
    <p:extLst>
      <p:ext uri="{BB962C8B-B14F-4D97-AF65-F5344CB8AC3E}">
        <p14:creationId xmlns:p14="http://schemas.microsoft.com/office/powerpoint/2010/main" val="81198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032A-B569-CC1F-C3F7-6424FC3D2DB8}"/>
              </a:ext>
            </a:extLst>
          </p:cNvPr>
          <p:cNvSpPr>
            <a:spLocks noGrp="1"/>
          </p:cNvSpPr>
          <p:nvPr>
            <p:ph type="title"/>
          </p:nvPr>
        </p:nvSpPr>
        <p:spPr>
          <a:xfrm>
            <a:off x="110339" y="337416"/>
            <a:ext cx="5283697" cy="1325563"/>
          </a:xfrm>
        </p:spPr>
        <p:txBody>
          <a:bodyPr>
            <a:normAutofit/>
          </a:bodyPr>
          <a:lstStyle/>
          <a:p>
            <a:r>
              <a:rPr lang="en-GB" sz="3200" dirty="0"/>
              <a:t>The Hart Common Pub</a:t>
            </a:r>
          </a:p>
        </p:txBody>
      </p:sp>
      <p:pic>
        <p:nvPicPr>
          <p:cNvPr id="7" name="Picture 6" descr="A building with a sign on the front&#10;&#10;Description automatically generated">
            <a:extLst>
              <a:ext uri="{FF2B5EF4-FFF2-40B4-BE49-F238E27FC236}">
                <a16:creationId xmlns:a16="http://schemas.microsoft.com/office/drawing/2014/main" id="{3532C46B-44CB-D2F9-759D-07F93A989B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1139" y="0"/>
            <a:ext cx="8110522" cy="6858000"/>
          </a:xfrm>
          <a:prstGeom prst="rect">
            <a:avLst/>
          </a:prstGeom>
        </p:spPr>
      </p:pic>
    </p:spTree>
    <p:extLst>
      <p:ext uri="{BB962C8B-B14F-4D97-AF65-F5344CB8AC3E}">
        <p14:creationId xmlns:p14="http://schemas.microsoft.com/office/powerpoint/2010/main" val="811820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3452C-727F-495E-C96E-BDBEEF1EDDB8}"/>
              </a:ext>
            </a:extLst>
          </p:cNvPr>
          <p:cNvSpPr>
            <a:spLocks noGrp="1"/>
          </p:cNvSpPr>
          <p:nvPr>
            <p:ph type="title"/>
          </p:nvPr>
        </p:nvSpPr>
        <p:spPr/>
        <p:txBody>
          <a:bodyPr/>
          <a:lstStyle/>
          <a:p>
            <a:r>
              <a:rPr lang="en-GB" dirty="0"/>
              <a:t>The Hargreaves Family</a:t>
            </a:r>
          </a:p>
        </p:txBody>
      </p:sp>
      <p:sp>
        <p:nvSpPr>
          <p:cNvPr id="3" name="TextBox 2">
            <a:extLst>
              <a:ext uri="{FF2B5EF4-FFF2-40B4-BE49-F238E27FC236}">
                <a16:creationId xmlns:a16="http://schemas.microsoft.com/office/drawing/2014/main" id="{02C8D494-E5F2-0F6D-D664-C220C334853D}"/>
              </a:ext>
            </a:extLst>
          </p:cNvPr>
          <p:cNvSpPr txBox="1"/>
          <p:nvPr/>
        </p:nvSpPr>
        <p:spPr>
          <a:xfrm>
            <a:off x="988291" y="1505527"/>
            <a:ext cx="8321964" cy="5355312"/>
          </a:xfrm>
          <a:prstGeom prst="rect">
            <a:avLst/>
          </a:prstGeom>
          <a:noFill/>
        </p:spPr>
        <p:txBody>
          <a:bodyPr wrap="square" rtlCol="0">
            <a:spAutoFit/>
          </a:bodyPr>
          <a:lstStyle/>
          <a:p>
            <a:pPr marL="285750" indent="-285750">
              <a:buFont typeface="Arial" panose="020B0604020202020204" pitchFamily="34" charset="0"/>
              <a:buChar char="•"/>
            </a:pPr>
            <a:r>
              <a:rPr lang="en-GB" dirty="0"/>
              <a:t>James Hargreaves came for Blackburn to Westhoughton in 1736 to expand his father’s successful carrying trade. He leased Hart Common farm from the Duke of Bridgewater.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By 1750 James had established a warehouse at nearby Warehouse Lane, now known as </a:t>
            </a:r>
            <a:r>
              <a:rPr lang="en-GB" dirty="0" err="1"/>
              <a:t>Wearish</a:t>
            </a:r>
            <a:r>
              <a:rPr lang="en-GB" dirty="0"/>
              <a:t> Lane.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Packhorses were the only means of transport along rough unmade roads.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James died in 1768 and his son John ran the business.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1725 the first turnpike road in Lancashire was established and others soon followed and these roads were fit to have large horse drawn waggons on them.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By 1981 canals were being constructed and John Hargreaves built barges to transport goods to Liverpool and Leeds.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John Hargreaves died in 1795.</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48845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0CAB-BA46-6777-34C0-B10EECFF6835}"/>
              </a:ext>
            </a:extLst>
          </p:cNvPr>
          <p:cNvSpPr>
            <a:spLocks noGrp="1"/>
          </p:cNvSpPr>
          <p:nvPr>
            <p:ph type="title"/>
          </p:nvPr>
        </p:nvSpPr>
        <p:spPr/>
        <p:txBody>
          <a:bodyPr/>
          <a:lstStyle/>
          <a:p>
            <a:r>
              <a:rPr lang="en-GB" dirty="0"/>
              <a:t>The next John Hargreaves </a:t>
            </a:r>
          </a:p>
        </p:txBody>
      </p:sp>
      <p:sp>
        <p:nvSpPr>
          <p:cNvPr id="4" name="TextBox 3">
            <a:extLst>
              <a:ext uri="{FF2B5EF4-FFF2-40B4-BE49-F238E27FC236}">
                <a16:creationId xmlns:a16="http://schemas.microsoft.com/office/drawing/2014/main" id="{1A30E41E-4F92-D124-55EE-85DC7F71CD7A}"/>
              </a:ext>
            </a:extLst>
          </p:cNvPr>
          <p:cNvSpPr txBox="1"/>
          <p:nvPr/>
        </p:nvSpPr>
        <p:spPr>
          <a:xfrm>
            <a:off x="1180730" y="1690688"/>
            <a:ext cx="5734975" cy="4801314"/>
          </a:xfrm>
          <a:prstGeom prst="rect">
            <a:avLst/>
          </a:prstGeom>
          <a:noFill/>
        </p:spPr>
        <p:txBody>
          <a:bodyPr wrap="square" rtlCol="0">
            <a:spAutoFit/>
          </a:bodyPr>
          <a:lstStyle/>
          <a:p>
            <a:pPr marL="285750" indent="-285750">
              <a:buFont typeface="Arial" panose="020B0604020202020204" pitchFamily="34" charset="0"/>
              <a:buChar char="•"/>
            </a:pPr>
            <a:r>
              <a:rPr lang="en-GB" dirty="0"/>
              <a:t>Married Tabitha Duckett in 1800 and they produced 13 children all brought up at Hart Common farm.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eldest John Jnr married May Hick, the daughter of Benjamin Hick, </a:t>
            </a:r>
            <a:r>
              <a:rPr lang="en-GB" dirty="0" err="1"/>
              <a:t>Ironfounder</a:t>
            </a:r>
            <a:r>
              <a:rPr lang="en-GB" dirty="0"/>
              <a:t> and proprietor of the Soho Ironworks of Bolton.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By 1851 he had become a County Magistrate and proprietor of coal mines.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They went to live in Berkshire and when he died in 1874  he left £600,000!!</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1824 John Snr and John Jnr started their railway operations by contracting to lease and operate the Bolton – Leigh Railway. </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56583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08535-DA48-8599-4245-2170B42E507F}"/>
              </a:ext>
            </a:extLst>
          </p:cNvPr>
          <p:cNvSpPr>
            <a:spLocks noGrp="1"/>
          </p:cNvSpPr>
          <p:nvPr>
            <p:ph type="title"/>
          </p:nvPr>
        </p:nvSpPr>
        <p:spPr>
          <a:xfrm>
            <a:off x="712426" y="0"/>
            <a:ext cx="10515600" cy="1325563"/>
          </a:xfrm>
        </p:spPr>
        <p:txBody>
          <a:bodyPr/>
          <a:lstStyle/>
          <a:p>
            <a:r>
              <a:rPr lang="en-GB" dirty="0"/>
              <a:t>William Hargreaves</a:t>
            </a:r>
          </a:p>
        </p:txBody>
      </p:sp>
      <p:sp>
        <p:nvSpPr>
          <p:cNvPr id="3" name="TextBox 2">
            <a:extLst>
              <a:ext uri="{FF2B5EF4-FFF2-40B4-BE49-F238E27FC236}">
                <a16:creationId xmlns:a16="http://schemas.microsoft.com/office/drawing/2014/main" id="{E0E3E0B6-CFD8-83DB-652A-FD71E54BEEFE}"/>
              </a:ext>
            </a:extLst>
          </p:cNvPr>
          <p:cNvSpPr txBox="1"/>
          <p:nvPr/>
        </p:nvSpPr>
        <p:spPr>
          <a:xfrm>
            <a:off x="807867" y="1154097"/>
            <a:ext cx="4977414" cy="5355312"/>
          </a:xfrm>
          <a:prstGeom prst="rect">
            <a:avLst/>
          </a:prstGeom>
          <a:noFill/>
        </p:spPr>
        <p:txBody>
          <a:bodyPr wrap="square" rtlCol="0">
            <a:spAutoFit/>
          </a:bodyPr>
          <a:lstStyle/>
          <a:p>
            <a:pPr marL="285750" indent="-285750">
              <a:buFont typeface="Arial" panose="020B0604020202020204" pitchFamily="34" charset="0"/>
              <a:buChar char="•"/>
            </a:pPr>
            <a:r>
              <a:rPr lang="en-GB" dirty="0"/>
              <a:t>William Hargreaves, born in 1822 was the 9th child of John and Tabitha Hargreaves.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William broke with traditional family trade and launched into a career in engineering and had his own business at the age of 16!</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John Jnr and his brother in law John Hick became partners in Hick and Rothwell and shortly after William aged 24 and a practising engineer joined the firm.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William and John Hick turned the Soho iron works into a business of national importance.</a:t>
            </a:r>
          </a:p>
          <a:p>
            <a:pPr marL="285750" indent="-285750">
              <a:buFont typeface="Arial" panose="020B0604020202020204" pitchFamily="34" charset="0"/>
              <a:buChar char="•"/>
            </a:pPr>
            <a:r>
              <a:rPr lang="en-GB" dirty="0"/>
              <a:t>High quality steel was produced by the factory in the centre of Bolton.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William died in 1889 and the company was taken over by Henry Bessemer and Co. </a:t>
            </a:r>
          </a:p>
        </p:txBody>
      </p:sp>
      <p:pic>
        <p:nvPicPr>
          <p:cNvPr id="5" name="Picture 4" descr="A close-up of a book&#10;&#10;Description automatically generated">
            <a:extLst>
              <a:ext uri="{FF2B5EF4-FFF2-40B4-BE49-F238E27FC236}">
                <a16:creationId xmlns:a16="http://schemas.microsoft.com/office/drawing/2014/main" id="{C5834324-8829-C4A5-1B6B-058238CA5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6221775" y="0"/>
            <a:ext cx="4851639" cy="6858000"/>
          </a:xfrm>
          <a:prstGeom prst="rect">
            <a:avLst/>
          </a:prstGeom>
        </p:spPr>
      </p:pic>
    </p:spTree>
    <p:extLst>
      <p:ext uri="{BB962C8B-B14F-4D97-AF65-F5344CB8AC3E}">
        <p14:creationId xmlns:p14="http://schemas.microsoft.com/office/powerpoint/2010/main" val="204579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752D-7349-D9FD-333B-FC488BDF6825}"/>
              </a:ext>
            </a:extLst>
          </p:cNvPr>
          <p:cNvSpPr>
            <a:spLocks noGrp="1"/>
          </p:cNvSpPr>
          <p:nvPr>
            <p:ph type="title"/>
          </p:nvPr>
        </p:nvSpPr>
        <p:spPr/>
        <p:txBody>
          <a:bodyPr/>
          <a:lstStyle/>
          <a:p>
            <a:r>
              <a:rPr lang="en-GB" dirty="0"/>
              <a:t>William Hargreaves</a:t>
            </a:r>
          </a:p>
        </p:txBody>
      </p:sp>
      <p:sp>
        <p:nvSpPr>
          <p:cNvPr id="3" name="TextBox 2">
            <a:extLst>
              <a:ext uri="{FF2B5EF4-FFF2-40B4-BE49-F238E27FC236}">
                <a16:creationId xmlns:a16="http://schemas.microsoft.com/office/drawing/2014/main" id="{33F5CDCE-3CAC-FA8E-E910-1BFA5FC9D89D}"/>
              </a:ext>
            </a:extLst>
          </p:cNvPr>
          <p:cNvSpPr txBox="1"/>
          <p:nvPr/>
        </p:nvSpPr>
        <p:spPr>
          <a:xfrm>
            <a:off x="1269507" y="2219417"/>
            <a:ext cx="4826493" cy="3693319"/>
          </a:xfrm>
          <a:prstGeom prst="rect">
            <a:avLst/>
          </a:prstGeom>
          <a:noFill/>
        </p:spPr>
        <p:txBody>
          <a:bodyPr wrap="square" rtlCol="0">
            <a:spAutoFit/>
          </a:bodyPr>
          <a:lstStyle/>
          <a:p>
            <a:r>
              <a:rPr lang="en-GB" dirty="0"/>
              <a:t>In 1858 William, as the family became more prosperous, moved to Darley Hall, Farnworth.</a:t>
            </a:r>
          </a:p>
          <a:p>
            <a:endParaRPr lang="en-GB" dirty="0"/>
          </a:p>
          <a:p>
            <a:r>
              <a:rPr lang="en-GB" dirty="0"/>
              <a:t>Then in 1873 moved to a large palatial  house at Moss Bank, Halliwell which had extensive facilities.</a:t>
            </a:r>
          </a:p>
          <a:p>
            <a:endParaRPr lang="en-GB" dirty="0"/>
          </a:p>
          <a:p>
            <a:r>
              <a:rPr lang="en-GB" dirty="0"/>
              <a:t>William died at Moss Bank in 1889 and left £586,975.</a:t>
            </a:r>
          </a:p>
          <a:p>
            <a:endParaRPr lang="en-GB" dirty="0"/>
          </a:p>
          <a:p>
            <a:r>
              <a:rPr lang="en-GB" dirty="0"/>
              <a:t>In 1928 Moss Bank House was pulled down but the spacious gardens and grounds remain as a public park.</a:t>
            </a:r>
          </a:p>
        </p:txBody>
      </p:sp>
      <p:pic>
        <p:nvPicPr>
          <p:cNvPr id="5" name="Picture 4" descr="A drawing of a building&#10;&#10;Description automatically generated">
            <a:extLst>
              <a:ext uri="{FF2B5EF4-FFF2-40B4-BE49-F238E27FC236}">
                <a16:creationId xmlns:a16="http://schemas.microsoft.com/office/drawing/2014/main" id="{6BFF18CF-0927-6EC0-1D8C-4D282DDDC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2999" y="2456873"/>
            <a:ext cx="5695162" cy="3168072"/>
          </a:xfrm>
          <a:prstGeom prst="rect">
            <a:avLst/>
          </a:prstGeom>
        </p:spPr>
      </p:pic>
    </p:spTree>
    <p:extLst>
      <p:ext uri="{BB962C8B-B14F-4D97-AF65-F5344CB8AC3E}">
        <p14:creationId xmlns:p14="http://schemas.microsoft.com/office/powerpoint/2010/main" val="107619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26C3C-EC1E-F0E9-287C-12CBCC7233BB}"/>
              </a:ext>
            </a:extLst>
          </p:cNvPr>
          <p:cNvSpPr>
            <a:spLocks noGrp="1"/>
          </p:cNvSpPr>
          <p:nvPr>
            <p:ph type="title"/>
          </p:nvPr>
        </p:nvSpPr>
        <p:spPr/>
        <p:txBody>
          <a:bodyPr/>
          <a:lstStyle/>
          <a:p>
            <a:r>
              <a:rPr lang="en-GB" dirty="0"/>
              <a:t>Hart Common School</a:t>
            </a:r>
          </a:p>
        </p:txBody>
      </p:sp>
      <p:sp>
        <p:nvSpPr>
          <p:cNvPr id="3" name="TextBox 2">
            <a:extLst>
              <a:ext uri="{FF2B5EF4-FFF2-40B4-BE49-F238E27FC236}">
                <a16:creationId xmlns:a16="http://schemas.microsoft.com/office/drawing/2014/main" id="{2C79CAE5-F589-0A36-A8D4-678182C071C6}"/>
              </a:ext>
            </a:extLst>
          </p:cNvPr>
          <p:cNvSpPr txBox="1"/>
          <p:nvPr/>
        </p:nvSpPr>
        <p:spPr>
          <a:xfrm>
            <a:off x="949911" y="2219417"/>
            <a:ext cx="6214369" cy="1754326"/>
          </a:xfrm>
          <a:prstGeom prst="rect">
            <a:avLst/>
          </a:prstGeom>
          <a:noFill/>
        </p:spPr>
        <p:txBody>
          <a:bodyPr wrap="square" rtlCol="0">
            <a:spAutoFit/>
          </a:bodyPr>
          <a:lstStyle/>
          <a:p>
            <a:pPr marL="285750" indent="-285750">
              <a:buFont typeface="Arial" panose="020B0604020202020204" pitchFamily="34" charset="0"/>
              <a:buChar char="•"/>
            </a:pPr>
            <a:r>
              <a:rPr lang="en-GB" dirty="0"/>
              <a:t>William Hargreaves provided half the cost of building the Hart Common school in 1878.</a:t>
            </a:r>
          </a:p>
          <a:p>
            <a:r>
              <a:rPr lang="en-GB" dirty="0"/>
              <a:t> </a:t>
            </a:r>
          </a:p>
          <a:p>
            <a:pPr marL="285750" indent="-285750">
              <a:buFont typeface="Arial" panose="020B0604020202020204" pitchFamily="34" charset="0"/>
              <a:buChar char="•"/>
            </a:pPr>
            <a:r>
              <a:rPr lang="en-GB" dirty="0"/>
              <a:t>There was a demand for a day school and Sunday school because of the opening of the two Hewlett pits and </a:t>
            </a:r>
            <a:r>
              <a:rPr lang="en-GB" dirty="0" err="1"/>
              <a:t>Eatock</a:t>
            </a:r>
            <a:r>
              <a:rPr lang="en-GB" dirty="0"/>
              <a:t> pit and new families moving into the area. </a:t>
            </a:r>
          </a:p>
        </p:txBody>
      </p:sp>
      <p:pic>
        <p:nvPicPr>
          <p:cNvPr id="5" name="Picture 4" descr="A close-up of a paper&#10;&#10;Description automatically generated">
            <a:extLst>
              <a:ext uri="{FF2B5EF4-FFF2-40B4-BE49-F238E27FC236}">
                <a16:creationId xmlns:a16="http://schemas.microsoft.com/office/drawing/2014/main" id="{6D864D79-BA19-5212-FEAF-019685B834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7340361" y="0"/>
            <a:ext cx="4851639" cy="6858000"/>
          </a:xfrm>
          <a:prstGeom prst="rect">
            <a:avLst/>
          </a:prstGeom>
        </p:spPr>
      </p:pic>
    </p:spTree>
    <p:extLst>
      <p:ext uri="{BB962C8B-B14F-4D97-AF65-F5344CB8AC3E}">
        <p14:creationId xmlns:p14="http://schemas.microsoft.com/office/powerpoint/2010/main" val="306010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CE715-7247-9B20-5F07-6D7D18D03566}"/>
              </a:ext>
            </a:extLst>
          </p:cNvPr>
          <p:cNvSpPr>
            <a:spLocks noGrp="1"/>
          </p:cNvSpPr>
          <p:nvPr>
            <p:ph type="title"/>
          </p:nvPr>
        </p:nvSpPr>
        <p:spPr>
          <a:xfrm>
            <a:off x="838200" y="98795"/>
            <a:ext cx="10515600" cy="1325563"/>
          </a:xfrm>
        </p:spPr>
        <p:txBody>
          <a:bodyPr/>
          <a:lstStyle/>
          <a:p>
            <a:r>
              <a:rPr lang="en-GB" dirty="0"/>
              <a:t>Hewlett Pits</a:t>
            </a:r>
          </a:p>
        </p:txBody>
      </p:sp>
      <p:sp>
        <p:nvSpPr>
          <p:cNvPr id="3" name="TextBox 2">
            <a:extLst>
              <a:ext uri="{FF2B5EF4-FFF2-40B4-BE49-F238E27FC236}">
                <a16:creationId xmlns:a16="http://schemas.microsoft.com/office/drawing/2014/main" id="{B415DF1E-ED0D-C724-6E30-3DAE544AB49B}"/>
              </a:ext>
            </a:extLst>
          </p:cNvPr>
          <p:cNvSpPr txBox="1"/>
          <p:nvPr/>
        </p:nvSpPr>
        <p:spPr>
          <a:xfrm>
            <a:off x="838200" y="1579418"/>
            <a:ext cx="7604464" cy="4801314"/>
          </a:xfrm>
          <a:prstGeom prst="rect">
            <a:avLst/>
          </a:prstGeom>
          <a:noFill/>
        </p:spPr>
        <p:txBody>
          <a:bodyPr wrap="square" rtlCol="0">
            <a:spAutoFit/>
          </a:bodyPr>
          <a:lstStyle/>
          <a:p>
            <a:pPr marL="285750" indent="-285750">
              <a:buFont typeface="Arial" panose="020B0604020202020204" pitchFamily="34" charset="0"/>
              <a:buChar char="•"/>
            </a:pPr>
            <a:r>
              <a:rPr lang="en-GB" dirty="0"/>
              <a:t>Named after Alfred Hewlett, mine owner and one of the founder members of the Wigan Coal and Iron Company consortium.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the 1870’s the Hewlett Pits were sunk by the Wigan Coal and Iron Company and many of the men in the district found work in the mines.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There was a shortage of labour at the pit and many of the </a:t>
            </a:r>
            <a:r>
              <a:rPr lang="en-GB" dirty="0" err="1"/>
              <a:t>irish</a:t>
            </a:r>
            <a:r>
              <a:rPr lang="en-GB" dirty="0"/>
              <a:t> Harvesters instead of going home after the harvest found work at the pits.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This was during the Franco-Prussian war of the 1870’s and the miners were able to earn £1 per day.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However when the war ended, the price of coal had fallen to 6 shillings a ton  and Mr Hewlett called for drastic reductions in their wages.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These were strenuously opposed by the miners and a strike ensued.</a:t>
            </a:r>
          </a:p>
          <a:p>
            <a:endParaRPr lang="en-GB" dirty="0"/>
          </a:p>
        </p:txBody>
      </p:sp>
    </p:spTree>
    <p:extLst>
      <p:ext uri="{BB962C8B-B14F-4D97-AF65-F5344CB8AC3E}">
        <p14:creationId xmlns:p14="http://schemas.microsoft.com/office/powerpoint/2010/main" val="212030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town&#10;&#10;Description automatically generated">
            <a:extLst>
              <a:ext uri="{FF2B5EF4-FFF2-40B4-BE49-F238E27FC236}">
                <a16:creationId xmlns:a16="http://schemas.microsoft.com/office/drawing/2014/main" id="{7B64164D-2958-D6F9-CE84-D15A40FD0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4109" y="-47035"/>
            <a:ext cx="6014044" cy="6817290"/>
          </a:xfrm>
          <a:prstGeom prst="rect">
            <a:avLst/>
          </a:prstGeom>
        </p:spPr>
      </p:pic>
    </p:spTree>
    <p:extLst>
      <p:ext uri="{BB962C8B-B14F-4D97-AF65-F5344CB8AC3E}">
        <p14:creationId xmlns:p14="http://schemas.microsoft.com/office/powerpoint/2010/main" val="3189535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city&#10;&#10;Description automatically generated">
            <a:extLst>
              <a:ext uri="{FF2B5EF4-FFF2-40B4-BE49-F238E27FC236}">
                <a16:creationId xmlns:a16="http://schemas.microsoft.com/office/drawing/2014/main" id="{8429AB42-3D49-6BD6-C056-8F0684F1A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7"/>
            <a:ext cx="9694077" cy="6858000"/>
          </a:xfrm>
          <a:prstGeom prst="rect">
            <a:avLst/>
          </a:prstGeom>
        </p:spPr>
      </p:pic>
      <p:sp>
        <p:nvSpPr>
          <p:cNvPr id="4" name="TextBox 3">
            <a:extLst>
              <a:ext uri="{FF2B5EF4-FFF2-40B4-BE49-F238E27FC236}">
                <a16:creationId xmlns:a16="http://schemas.microsoft.com/office/drawing/2014/main" id="{52D74983-4BC0-B22F-7B19-E262428ECEA6}"/>
              </a:ext>
            </a:extLst>
          </p:cNvPr>
          <p:cNvSpPr txBox="1"/>
          <p:nvPr/>
        </p:nvSpPr>
        <p:spPr>
          <a:xfrm>
            <a:off x="9818255" y="267855"/>
            <a:ext cx="1985818" cy="2031325"/>
          </a:xfrm>
          <a:prstGeom prst="rect">
            <a:avLst/>
          </a:prstGeom>
          <a:noFill/>
        </p:spPr>
        <p:txBody>
          <a:bodyPr wrap="square" rtlCol="0">
            <a:spAutoFit/>
          </a:bodyPr>
          <a:lstStyle/>
          <a:p>
            <a:r>
              <a:rPr lang="en-GB" dirty="0"/>
              <a:t>Note the Hewlett Pit slag heaps at the top right of the photo and Hart Common Farm at the bottom left of photo. </a:t>
            </a:r>
          </a:p>
        </p:txBody>
      </p:sp>
    </p:spTree>
    <p:extLst>
      <p:ext uri="{BB962C8B-B14F-4D97-AF65-F5344CB8AC3E}">
        <p14:creationId xmlns:p14="http://schemas.microsoft.com/office/powerpoint/2010/main" val="517985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men in uniform&#10;&#10;Description automatically generated">
            <a:extLst>
              <a:ext uri="{FF2B5EF4-FFF2-40B4-BE49-F238E27FC236}">
                <a16:creationId xmlns:a16="http://schemas.microsoft.com/office/drawing/2014/main" id="{01FEB7A9-8A80-F3ED-3D55-5C69E68D4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90962" cy="6677891"/>
          </a:xfrm>
          <a:prstGeom prst="rect">
            <a:avLst/>
          </a:prstGeom>
        </p:spPr>
      </p:pic>
      <p:pic>
        <p:nvPicPr>
          <p:cNvPr id="5" name="Picture 4" descr="A group of people in uniform standing in a field&#10;&#10;Description automatically generated">
            <a:extLst>
              <a:ext uri="{FF2B5EF4-FFF2-40B4-BE49-F238E27FC236}">
                <a16:creationId xmlns:a16="http://schemas.microsoft.com/office/drawing/2014/main" id="{D1B175B3-69D4-B4C7-9B08-09DC020CA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0962" y="0"/>
            <a:ext cx="6135624" cy="6665976"/>
          </a:xfrm>
          <a:prstGeom prst="rect">
            <a:avLst/>
          </a:prstGeom>
        </p:spPr>
      </p:pic>
    </p:spTree>
    <p:extLst>
      <p:ext uri="{BB962C8B-B14F-4D97-AF65-F5344CB8AC3E}">
        <p14:creationId xmlns:p14="http://schemas.microsoft.com/office/powerpoint/2010/main" val="3867985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89D7-272B-FEDA-D23C-9C95486D768F}"/>
              </a:ext>
            </a:extLst>
          </p:cNvPr>
          <p:cNvSpPr>
            <a:spLocks noGrp="1"/>
          </p:cNvSpPr>
          <p:nvPr>
            <p:ph type="title"/>
          </p:nvPr>
        </p:nvSpPr>
        <p:spPr/>
        <p:txBody>
          <a:bodyPr/>
          <a:lstStyle/>
          <a:p>
            <a:r>
              <a:rPr lang="en-GB" dirty="0"/>
              <a:t>Walker Family of Hart Common Farm</a:t>
            </a:r>
          </a:p>
        </p:txBody>
      </p:sp>
      <p:sp>
        <p:nvSpPr>
          <p:cNvPr id="3" name="TextBox 2">
            <a:extLst>
              <a:ext uri="{FF2B5EF4-FFF2-40B4-BE49-F238E27FC236}">
                <a16:creationId xmlns:a16="http://schemas.microsoft.com/office/drawing/2014/main" id="{073EA41E-3123-73CB-46CF-7C8C132555F7}"/>
              </a:ext>
            </a:extLst>
          </p:cNvPr>
          <p:cNvSpPr txBox="1"/>
          <p:nvPr/>
        </p:nvSpPr>
        <p:spPr>
          <a:xfrm>
            <a:off x="692459" y="1597980"/>
            <a:ext cx="5930283" cy="4801314"/>
          </a:xfrm>
          <a:prstGeom prst="rect">
            <a:avLst/>
          </a:prstGeom>
          <a:noFill/>
        </p:spPr>
        <p:txBody>
          <a:bodyPr wrap="square" rtlCol="0">
            <a:spAutoFit/>
          </a:bodyPr>
          <a:lstStyle/>
          <a:p>
            <a:pPr marL="285750" indent="-285750">
              <a:buFont typeface="Arial" panose="020B0604020202020204" pitchFamily="34" charset="0"/>
              <a:buChar char="•"/>
            </a:pPr>
            <a:r>
              <a:rPr lang="en-GB" dirty="0"/>
              <a:t>Jim Walker, born 1914, was noted for breeding large shire horses used for ploughing and other farm work.</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He was a descendant of Robert Walker one of three brothers who walked from Scotland to seek their fortune.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They certainly achieved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Peter Walker went to Warrington and started Walkers Brewery.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William settled in Bolton and started Walkers Tannery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Jim Walker retired in 1979 and died the following year and the farm became tenanted by Peter Roberts in the early 1980’s. The farm is now the site of Hart Common golf club.</a:t>
            </a:r>
          </a:p>
          <a:p>
            <a:endParaRPr lang="en-GB" dirty="0"/>
          </a:p>
        </p:txBody>
      </p:sp>
      <p:pic>
        <p:nvPicPr>
          <p:cNvPr id="5" name="Picture 4" descr="A person on a horse and a child looking out of a wall&#10;&#10;Description automatically generated">
            <a:extLst>
              <a:ext uri="{FF2B5EF4-FFF2-40B4-BE49-F238E27FC236}">
                <a16:creationId xmlns:a16="http://schemas.microsoft.com/office/drawing/2014/main" id="{9B4B1721-4FBB-683F-0F5C-0FDAF852B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2172" y="2085941"/>
            <a:ext cx="3881628" cy="2907792"/>
          </a:xfrm>
          <a:prstGeom prst="rect">
            <a:avLst/>
          </a:prstGeom>
        </p:spPr>
      </p:pic>
    </p:spTree>
    <p:extLst>
      <p:ext uri="{BB962C8B-B14F-4D97-AF65-F5344CB8AC3E}">
        <p14:creationId xmlns:p14="http://schemas.microsoft.com/office/powerpoint/2010/main" val="422442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713E-CFA1-384A-2815-1C4D2D7C9FA9}"/>
              </a:ext>
            </a:extLst>
          </p:cNvPr>
          <p:cNvSpPr>
            <a:spLocks noGrp="1"/>
          </p:cNvSpPr>
          <p:nvPr>
            <p:ph type="title"/>
          </p:nvPr>
        </p:nvSpPr>
        <p:spPr/>
        <p:txBody>
          <a:bodyPr/>
          <a:lstStyle/>
          <a:p>
            <a:r>
              <a:rPr lang="en-GB" dirty="0"/>
              <a:t>Article in BEN 1981</a:t>
            </a:r>
          </a:p>
        </p:txBody>
      </p:sp>
      <p:pic>
        <p:nvPicPr>
          <p:cNvPr id="4" name="Picture 3" descr="A newspaper article with a person in a barn&#10;&#10;Description automatically generated with medium confidence">
            <a:extLst>
              <a:ext uri="{FF2B5EF4-FFF2-40B4-BE49-F238E27FC236}">
                <a16:creationId xmlns:a16="http://schemas.microsoft.com/office/drawing/2014/main" id="{F93E3E0E-CC38-908B-04C4-D83983B59F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2856" y="0"/>
            <a:ext cx="5331598" cy="6858000"/>
          </a:xfrm>
          <a:prstGeom prst="rect">
            <a:avLst/>
          </a:prstGeom>
        </p:spPr>
      </p:pic>
    </p:spTree>
    <p:extLst>
      <p:ext uri="{BB962C8B-B14F-4D97-AF65-F5344CB8AC3E}">
        <p14:creationId xmlns:p14="http://schemas.microsoft.com/office/powerpoint/2010/main" val="2017017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03CD-2122-992F-BA0F-5F9A4B7EFCE8}"/>
              </a:ext>
            </a:extLst>
          </p:cNvPr>
          <p:cNvSpPr>
            <a:spLocks noGrp="1"/>
          </p:cNvSpPr>
          <p:nvPr>
            <p:ph type="title"/>
          </p:nvPr>
        </p:nvSpPr>
        <p:spPr>
          <a:xfrm>
            <a:off x="145472" y="355888"/>
            <a:ext cx="10515600" cy="1325563"/>
          </a:xfrm>
        </p:spPr>
        <p:txBody>
          <a:bodyPr>
            <a:normAutofit/>
          </a:bodyPr>
          <a:lstStyle/>
          <a:p>
            <a:r>
              <a:rPr lang="en-GB" sz="3200" dirty="0"/>
              <a:t>Mill at Hart Common</a:t>
            </a:r>
            <a:br>
              <a:rPr lang="en-GB" sz="3200" dirty="0"/>
            </a:br>
            <a:r>
              <a:rPr lang="en-GB" sz="3200" dirty="0"/>
              <a:t>1892 – no details available</a:t>
            </a:r>
          </a:p>
        </p:txBody>
      </p:sp>
      <p:pic>
        <p:nvPicPr>
          <p:cNvPr id="4" name="Picture 3" descr="A close-up of a map&#10;&#10;Description automatically generated">
            <a:extLst>
              <a:ext uri="{FF2B5EF4-FFF2-40B4-BE49-F238E27FC236}">
                <a16:creationId xmlns:a16="http://schemas.microsoft.com/office/drawing/2014/main" id="{BB94CE1E-4FB1-9F0F-335B-4C898DC614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5928" y="0"/>
            <a:ext cx="5807607" cy="6858000"/>
          </a:xfrm>
          <a:prstGeom prst="rect">
            <a:avLst/>
          </a:prstGeom>
        </p:spPr>
      </p:pic>
    </p:spTree>
    <p:extLst>
      <p:ext uri="{BB962C8B-B14F-4D97-AF65-F5344CB8AC3E}">
        <p14:creationId xmlns:p14="http://schemas.microsoft.com/office/powerpoint/2010/main" val="1911839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D81D-6AEA-B11B-96F5-A0BBD56B99E2}"/>
              </a:ext>
            </a:extLst>
          </p:cNvPr>
          <p:cNvSpPr>
            <a:spLocks noGrp="1"/>
          </p:cNvSpPr>
          <p:nvPr>
            <p:ph type="title"/>
          </p:nvPr>
        </p:nvSpPr>
        <p:spPr>
          <a:xfrm>
            <a:off x="1047565" y="-281206"/>
            <a:ext cx="10515600" cy="1325563"/>
          </a:xfrm>
        </p:spPr>
        <p:txBody>
          <a:bodyPr/>
          <a:lstStyle/>
          <a:p>
            <a:r>
              <a:rPr lang="en-GB" dirty="0"/>
              <a:t>Cunningham Brook</a:t>
            </a:r>
          </a:p>
        </p:txBody>
      </p:sp>
      <p:sp>
        <p:nvSpPr>
          <p:cNvPr id="3" name="TextBox 2">
            <a:extLst>
              <a:ext uri="{FF2B5EF4-FFF2-40B4-BE49-F238E27FC236}">
                <a16:creationId xmlns:a16="http://schemas.microsoft.com/office/drawing/2014/main" id="{06FE1942-2F71-0CCC-10E2-946A18269E90}"/>
              </a:ext>
            </a:extLst>
          </p:cNvPr>
          <p:cNvSpPr txBox="1"/>
          <p:nvPr/>
        </p:nvSpPr>
        <p:spPr>
          <a:xfrm>
            <a:off x="5744880" y="50696"/>
            <a:ext cx="5048435" cy="646331"/>
          </a:xfrm>
          <a:prstGeom prst="rect">
            <a:avLst/>
          </a:prstGeom>
          <a:noFill/>
        </p:spPr>
        <p:txBody>
          <a:bodyPr wrap="square" rtlCol="0">
            <a:spAutoFit/>
          </a:bodyPr>
          <a:lstStyle/>
          <a:p>
            <a:r>
              <a:rPr lang="en-GB" dirty="0"/>
              <a:t>Cunningham Brook runs between Hart Common and Daisy Hill (Pungle)</a:t>
            </a:r>
          </a:p>
        </p:txBody>
      </p:sp>
      <p:pic>
        <p:nvPicPr>
          <p:cNvPr id="4" name="Picture 3">
            <a:extLst>
              <a:ext uri="{FF2B5EF4-FFF2-40B4-BE49-F238E27FC236}">
                <a16:creationId xmlns:a16="http://schemas.microsoft.com/office/drawing/2014/main" id="{D2B53EFE-8DC2-7C36-D75E-44E8E1571D84}"/>
              </a:ext>
            </a:extLst>
          </p:cNvPr>
          <p:cNvPicPr>
            <a:picLocks noChangeAspect="1"/>
          </p:cNvPicPr>
          <p:nvPr/>
        </p:nvPicPr>
        <p:blipFill>
          <a:blip r:embed="rId2"/>
          <a:stretch>
            <a:fillRect/>
          </a:stretch>
        </p:blipFill>
        <p:spPr>
          <a:xfrm>
            <a:off x="6418373" y="1953387"/>
            <a:ext cx="6262529" cy="4696897"/>
          </a:xfrm>
          <a:prstGeom prst="rect">
            <a:avLst/>
          </a:prstGeom>
        </p:spPr>
      </p:pic>
      <p:pic>
        <p:nvPicPr>
          <p:cNvPr id="5" name="Picture 4">
            <a:extLst>
              <a:ext uri="{FF2B5EF4-FFF2-40B4-BE49-F238E27FC236}">
                <a16:creationId xmlns:a16="http://schemas.microsoft.com/office/drawing/2014/main" id="{CC0F4E14-5B62-6091-3191-AB9BAEAAB0A7}"/>
              </a:ext>
            </a:extLst>
          </p:cNvPr>
          <p:cNvPicPr>
            <a:picLocks noChangeAspect="1"/>
          </p:cNvPicPr>
          <p:nvPr/>
        </p:nvPicPr>
        <p:blipFill>
          <a:blip r:embed="rId3"/>
          <a:stretch>
            <a:fillRect/>
          </a:stretch>
        </p:blipFill>
        <p:spPr>
          <a:xfrm>
            <a:off x="-27847" y="1953387"/>
            <a:ext cx="6354756" cy="4766067"/>
          </a:xfrm>
          <a:prstGeom prst="rect">
            <a:avLst/>
          </a:prstGeom>
        </p:spPr>
      </p:pic>
    </p:spTree>
    <p:extLst>
      <p:ext uri="{BB962C8B-B14F-4D97-AF65-F5344CB8AC3E}">
        <p14:creationId xmlns:p14="http://schemas.microsoft.com/office/powerpoint/2010/main" val="571635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859</Words>
  <Application>Microsoft Office PowerPoint</Application>
  <PresentationFormat>Widescreen</PresentationFormat>
  <Paragraphs>87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The History of Hart Common</vt:lpstr>
      <vt:lpstr>Origin of the name Hart Common</vt:lpstr>
      <vt:lpstr>Map of Hart Common</vt:lpstr>
      <vt:lpstr>PowerPoint Presentation</vt:lpstr>
      <vt:lpstr>PowerPoint Presentation</vt:lpstr>
      <vt:lpstr>PowerPoint Presentation</vt:lpstr>
      <vt:lpstr>The Bridge Inn</vt:lpstr>
      <vt:lpstr>The Hart Common Pub</vt:lpstr>
      <vt:lpstr>The Hargreaves Family</vt:lpstr>
      <vt:lpstr>The next John Hargreaves </vt:lpstr>
      <vt:lpstr>William Hargreaves</vt:lpstr>
      <vt:lpstr>William Hargreaves</vt:lpstr>
      <vt:lpstr>Hart Common School</vt:lpstr>
      <vt:lpstr>Hewlett Pits</vt:lpstr>
      <vt:lpstr>PowerPoint Presentation</vt:lpstr>
      <vt:lpstr>PowerPoint Presentation</vt:lpstr>
      <vt:lpstr>PowerPoint Presentation</vt:lpstr>
      <vt:lpstr>Walker Family of Hart Common Farm</vt:lpstr>
      <vt:lpstr>Article in BEN 1981</vt:lpstr>
      <vt:lpstr>Mill at Hart Common 1892 – no details available</vt:lpstr>
      <vt:lpstr>Cunningham Brook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Hart Common</dc:title>
  <dc:creator>garth ratcliffe</dc:creator>
  <cp:lastModifiedBy>garth ratcliffe</cp:lastModifiedBy>
  <cp:revision>2</cp:revision>
  <dcterms:created xsi:type="dcterms:W3CDTF">2023-12-07T09:53:41Z</dcterms:created>
  <dcterms:modified xsi:type="dcterms:W3CDTF">2024-02-15T16:29:16Z</dcterms:modified>
</cp:coreProperties>
</file>